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pdf" ContentType="application/pdf"/>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8" r:id="rId2"/>
    <p:sldMasterId id="2147483704" r:id="rId3"/>
  </p:sldMasterIdLst>
  <p:sldIdLst>
    <p:sldId id="256" r:id="rId4"/>
    <p:sldId id="258" r:id="rId5"/>
    <p:sldId id="263" r:id="rId6"/>
    <p:sldId id="264" r:id="rId7"/>
    <p:sldId id="265"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84" y="-10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6.pd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31" descr="new pg 3"/>
          <p:cNvPicPr>
            <a:picLocks noChangeAspect="1" noChangeArrowheads="1"/>
          </p:cNvPicPr>
          <p:nvPr/>
        </p:nvPicPr>
        <p:blipFill>
          <a:blip r:embed="rId2"/>
          <a:srcRect/>
          <a:stretch>
            <a:fillRect/>
          </a:stretch>
        </p:blipFill>
        <p:spPr bwMode="auto">
          <a:xfrm>
            <a:off x="0" y="0"/>
            <a:ext cx="9140825" cy="6854825"/>
          </a:xfrm>
          <a:prstGeom prst="rect">
            <a:avLst/>
          </a:prstGeom>
          <a:noFill/>
          <a:ln w="9525">
            <a:noFill/>
            <a:miter lim="800000"/>
            <a:headEnd/>
            <a:tailEnd/>
          </a:ln>
        </p:spPr>
      </p:pic>
      <p:sp>
        <p:nvSpPr>
          <p:cNvPr id="5"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Date Placeholder 3"/>
          <p:cNvSpPr>
            <a:spLocks noGrp="1"/>
          </p:cNvSpPr>
          <p:nvPr>
            <p:ph type="dt" sz="half" idx="10"/>
          </p:nvPr>
        </p:nvSpPr>
        <p:spPr/>
        <p:txBody>
          <a:bodyPr/>
          <a:lstStyle>
            <a:lvl1pPr>
              <a:defRPr/>
            </a:lvl1pPr>
          </a:lstStyle>
          <a:p>
            <a:fld id="{564CF2E0-CCC4-4E1E-9902-C3C36AB3FDA4}" type="datetimeFigureOut">
              <a:rPr lang="en-US" smtClean="0"/>
              <a:pPr/>
              <a:t>12/13/2012</a:t>
            </a:fld>
            <a:endParaRPr lang="en-US"/>
          </a:p>
        </p:txBody>
      </p:sp>
      <p:sp>
        <p:nvSpPr>
          <p:cNvPr id="7" name="Footer Placeholder 4"/>
          <p:cNvSpPr>
            <a:spLocks noGrp="1"/>
          </p:cNvSpPr>
          <p:nvPr>
            <p:ph type="ftr" sz="quarter" idx="11"/>
          </p:nvPr>
        </p:nvSpPr>
        <p:spPr/>
        <p:txBody>
          <a:bodyPr/>
          <a:lstStyle>
            <a:lvl1pPr>
              <a:defRPr/>
            </a:lvl1pPr>
          </a:lstStyle>
          <a:p>
            <a:endParaRPr kumimoji="0" lang="en-US"/>
          </a:p>
        </p:txBody>
      </p:sp>
      <p:sp>
        <p:nvSpPr>
          <p:cNvPr id="8" name="Slide Number Placeholder 5"/>
          <p:cNvSpPr>
            <a:spLocks noGrp="1"/>
          </p:cNvSpPr>
          <p:nvPr>
            <p:ph type="sldNum" sz="quarter" idx="12"/>
          </p:nvPr>
        </p:nvSpPr>
        <p:spPr/>
        <p:txBody>
          <a:bodyPr/>
          <a:lstStyle>
            <a:lvl1pPr>
              <a:defRPr/>
            </a:lvl1pPr>
          </a:lstStyle>
          <a:p>
            <a:fld id="{6F42FDE4-A7DD-41A7-A0A6-9B649FB43336}" type="slidenum">
              <a:rPr kumimoji="0" lang="en-US" smtClean="0"/>
              <a:pPr/>
              <a:t>‹#›</a:t>
            </a:fld>
            <a:endParaRPr kumimoji="0" lang="en-US" sz="1400" dirty="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2" name="Picture 8" descr="transition slide_v2.2.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pic>
        <p:nvPicPr>
          <p:cNvPr id="2" name="Picture 8" descr="transition slide_v2.3.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2" name="Picture 8" descr="transition slide_v2.4.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2" name="Picture 8" descr="transition slide_v2.6.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95690"/>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2" name="Picture 8" descr="transition slide_v2.5.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pic>
        <p:nvPicPr>
          <p:cNvPr id="2" name="Picture 8" descr="transition slide_v2.8.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9" name="Picture 8"/>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92" y="3026"/>
            <a:ext cx="9144000" cy="6854975"/>
          </a:xfrm>
          <a:prstGeom prst="rect">
            <a:avLst/>
          </a:prstGeom>
        </p:spPr>
      </p:pic>
      <p:sp>
        <p:nvSpPr>
          <p:cNvPr id="11" name="TextBox 10"/>
          <p:cNvSpPr txBox="1"/>
          <p:nvPr/>
        </p:nvSpPr>
        <p:spPr>
          <a:xfrm>
            <a:off x="664145" y="2728735"/>
            <a:ext cx="655900" cy="1520562"/>
          </a:xfrm>
          <a:prstGeom prst="rect">
            <a:avLst/>
          </a:prstGeom>
          <a:noFill/>
        </p:spPr>
        <p:txBody>
          <a:bodyPr wrap="square" lIns="58055" tIns="29028" rIns="58055" bIns="29028" rtlCol="0">
            <a:spAutoFit/>
          </a:bodyPr>
          <a:lstStyle/>
          <a:p>
            <a:r>
              <a:rPr lang="en-US" sz="9500" baseline="30000" dirty="0" smtClean="0">
                <a:solidFill>
                  <a:srgbClr val="F58026"/>
                </a:solidFill>
                <a:latin typeface="Rockwell"/>
                <a:cs typeface="Rockwell"/>
              </a:rPr>
              <a:t>»</a:t>
            </a:r>
            <a:endParaRPr lang="en-US" sz="9500" dirty="0">
              <a:solidFill>
                <a:srgbClr val="F58026"/>
              </a:solidFill>
            </a:endParaRPr>
          </a:p>
        </p:txBody>
      </p:sp>
      <p:sp>
        <p:nvSpPr>
          <p:cNvPr id="12" name="Title 1"/>
          <p:cNvSpPr>
            <a:spLocks noGrp="1"/>
          </p:cNvSpPr>
          <p:nvPr>
            <p:ph type="ctrTitle"/>
          </p:nvPr>
        </p:nvSpPr>
        <p:spPr>
          <a:xfrm>
            <a:off x="1232961" y="3004501"/>
            <a:ext cx="7772400" cy="740179"/>
          </a:xfrm>
          <a:prstGeom prst="rect">
            <a:avLst/>
          </a:prstGeom>
        </p:spPr>
        <p:txBody>
          <a:bodyPr/>
          <a:lstStyle>
            <a:lvl1pPr algn="l">
              <a:defRPr sz="3600"/>
            </a:lvl1pPr>
          </a:lstStyle>
          <a:p>
            <a:r>
              <a:rPr lang="en-US" smtClean="0"/>
              <a:t>Click to edit Master title style</a:t>
            </a:r>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4" name="Rounded Rectangle 3"/>
          <p:cNvSpPr/>
          <p:nvPr/>
        </p:nvSpPr>
        <p:spPr>
          <a:xfrm>
            <a:off x="303213" y="29845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009BC9"/>
              </a:solidFill>
            </a:endParaRPr>
          </a:p>
        </p:txBody>
      </p:sp>
      <p:pic>
        <p:nvPicPr>
          <p:cNvPr id="5" name="Picture 10" descr="ip_outline.psd"/>
          <p:cNvPicPr>
            <a:picLocks noChangeAspect="1"/>
          </p:cNvPicPr>
          <p:nvPr/>
        </p:nvPicPr>
        <p:blipFill>
          <a:blip r:embed="rId2"/>
          <a:srcRect/>
          <a:stretch>
            <a:fillRect/>
          </a:stretch>
        </p:blipFill>
        <p:spPr bwMode="auto">
          <a:xfrm>
            <a:off x="1211263" y="1682750"/>
            <a:ext cx="2863850" cy="2562225"/>
          </a:xfrm>
          <a:prstGeom prst="rect">
            <a:avLst/>
          </a:prstGeom>
          <a:noFill/>
          <a:ln w="9525">
            <a:noFill/>
            <a:miter lim="800000"/>
            <a:headEnd/>
            <a:tailEnd/>
          </a:ln>
        </p:spPr>
      </p:pic>
      <p:pic>
        <p:nvPicPr>
          <p:cNvPr id="6" name="Picture 11" descr="orangeArrows.psd"/>
          <p:cNvPicPr>
            <a:picLocks noChangeAspect="1"/>
          </p:cNvPicPr>
          <p:nvPr/>
        </p:nvPicPr>
        <p:blipFill>
          <a:blip r:embed="rId3"/>
          <a:srcRect/>
          <a:stretch>
            <a:fillRect/>
          </a:stretch>
        </p:blipFill>
        <p:spPr bwMode="auto">
          <a:xfrm>
            <a:off x="4448175" y="1684338"/>
            <a:ext cx="298450" cy="298450"/>
          </a:xfrm>
          <a:prstGeom prst="rect">
            <a:avLst/>
          </a:prstGeom>
          <a:noFill/>
          <a:ln w="9525">
            <a:noFill/>
            <a:miter lim="800000"/>
            <a:headEnd/>
            <a:tailEnd/>
          </a:ln>
        </p:spPr>
      </p:pic>
      <p:pic>
        <p:nvPicPr>
          <p:cNvPr id="7" name="Picture 12" descr="iProspect LOGOwDesc.2clr.eps"/>
          <p:cNvPicPr>
            <a:picLocks noChangeAspect="1"/>
          </p:cNvPicPr>
          <p:nvPr/>
        </p:nvPicPr>
        <p:blipFill>
          <a:blip r:embed="rId4"/>
          <a:srcRect/>
          <a:stretch>
            <a:fillRect/>
          </a:stretch>
        </p:blipFill>
        <p:spPr bwMode="auto">
          <a:xfrm>
            <a:off x="6781800" y="5697538"/>
            <a:ext cx="2068513" cy="714375"/>
          </a:xfrm>
          <a:prstGeom prst="rect">
            <a:avLst/>
          </a:prstGeom>
          <a:noFill/>
          <a:ln w="9525">
            <a:noFill/>
            <a:miter lim="800000"/>
            <a:headEnd/>
            <a:tailEnd/>
          </a:ln>
        </p:spPr>
      </p:pic>
      <p:pic>
        <p:nvPicPr>
          <p:cNvPr id="8" name="Picture 13" descr="ip_outline.psd"/>
          <p:cNvPicPr>
            <a:picLocks noChangeAspect="1"/>
          </p:cNvPicPr>
          <p:nvPr/>
        </p:nvPicPr>
        <p:blipFill>
          <a:blip r:embed="rId2"/>
          <a:srcRect/>
          <a:stretch>
            <a:fillRect/>
          </a:stretch>
        </p:blipFill>
        <p:spPr bwMode="auto">
          <a:xfrm>
            <a:off x="1211263" y="1682750"/>
            <a:ext cx="2863850" cy="2562225"/>
          </a:xfrm>
          <a:prstGeom prst="rect">
            <a:avLst/>
          </a:prstGeom>
          <a:noFill/>
          <a:ln w="9525">
            <a:noFill/>
            <a:miter lim="800000"/>
            <a:headEnd/>
            <a:tailEnd/>
          </a:ln>
        </p:spPr>
      </p:pic>
      <p:pic>
        <p:nvPicPr>
          <p:cNvPr id="9" name="Picture 14" descr="orangeArrows.psd"/>
          <p:cNvPicPr>
            <a:picLocks noChangeAspect="1"/>
          </p:cNvPicPr>
          <p:nvPr/>
        </p:nvPicPr>
        <p:blipFill>
          <a:blip r:embed="rId3"/>
          <a:srcRect/>
          <a:stretch>
            <a:fillRect/>
          </a:stretch>
        </p:blipFill>
        <p:spPr bwMode="auto">
          <a:xfrm>
            <a:off x="4448175" y="1671638"/>
            <a:ext cx="298450" cy="300037"/>
          </a:xfrm>
          <a:prstGeom prst="rect">
            <a:avLst/>
          </a:prstGeom>
          <a:noFill/>
          <a:ln w="9525">
            <a:noFill/>
            <a:miter lim="800000"/>
            <a:headEnd/>
            <a:tailEnd/>
          </a:ln>
        </p:spPr>
      </p:pic>
      <p:pic>
        <p:nvPicPr>
          <p:cNvPr id="10" name="Picture 15" descr="iProspect LOGOwDesc.2clr.eps"/>
          <p:cNvPicPr>
            <a:picLocks noChangeAspect="1"/>
          </p:cNvPicPr>
          <p:nvPr/>
        </p:nvPicPr>
        <p:blipFill>
          <a:blip r:embed="rId4"/>
          <a:srcRect/>
          <a:stretch>
            <a:fillRect/>
          </a:stretch>
        </p:blipFill>
        <p:spPr bwMode="auto">
          <a:xfrm>
            <a:off x="6781800" y="5697538"/>
            <a:ext cx="2068513" cy="714375"/>
          </a:xfrm>
          <a:prstGeom prst="rect">
            <a:avLst/>
          </a:prstGeom>
          <a:noFill/>
          <a:ln w="9525">
            <a:noFill/>
            <a:miter lim="800000"/>
            <a:headEnd/>
            <a:tailEnd/>
          </a:ln>
        </p:spPr>
      </p:pic>
      <p:sp>
        <p:nvSpPr>
          <p:cNvPr id="11"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13" name="Subtitle 2"/>
          <p:cNvSpPr>
            <a:spLocks noGrp="1"/>
          </p:cNvSpPr>
          <p:nvPr>
            <p:ph type="subTitle" idx="1"/>
          </p:nvPr>
        </p:nvSpPr>
        <p:spPr>
          <a:xfrm>
            <a:off x="4808005" y="3041294"/>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P AGENDA IMAGE.jpg"/>
          <p:cNvPicPr>
            <a:picLocks noChangeAspect="1"/>
          </p:cNvPicPr>
          <p:nvPr userDrawn="1"/>
        </p:nvPicPr>
        <p:blipFill>
          <a:blip r:embed="rId2"/>
          <a:srcRect l="11667" t="4520" b="4657"/>
          <a:stretch>
            <a:fillRect/>
          </a:stretch>
        </p:blipFill>
        <p:spPr>
          <a:xfrm>
            <a:off x="4936356" y="957944"/>
            <a:ext cx="4207644" cy="4323104"/>
          </a:xfrm>
          <a:prstGeom prst="rect">
            <a:avLst/>
          </a:prstGeom>
        </p:spPr>
      </p:pic>
      <p:sp>
        <p:nvSpPr>
          <p:cNvPr id="5" name="Content Placeholder 2"/>
          <p:cNvSpPr>
            <a:spLocks noGrp="1"/>
          </p:cNvSpPr>
          <p:nvPr>
            <p:ph idx="10"/>
          </p:nvPr>
        </p:nvSpPr>
        <p:spPr>
          <a:xfrm>
            <a:off x="457200" y="957944"/>
            <a:ext cx="4319681" cy="5168220"/>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1"/>
          <p:cNvSpPr>
            <a:spLocks noGrp="1"/>
          </p:cNvSpPr>
          <p:nvPr>
            <p:ph type="title" hasCustomPrompt="1"/>
          </p:nvPr>
        </p:nvSpPr>
        <p:spPr>
          <a:xfrm>
            <a:off x="587826" y="231096"/>
            <a:ext cx="8229600" cy="407533"/>
          </a:xfrm>
          <a:prstGeom prst="rect">
            <a:avLst/>
          </a:prstGeom>
        </p:spPr>
        <p:txBody>
          <a:bodyPr/>
          <a:lstStyle>
            <a:lvl1pPr algn="l">
              <a:defRPr sz="2400" b="0"/>
            </a:lvl1pPr>
          </a:lstStyle>
          <a:p>
            <a:r>
              <a:rPr lang="en-US" dirty="0" smtClean="0"/>
              <a:t>AGENDA</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0" y="4776952"/>
            <a:ext cx="7772400" cy="756745"/>
          </a:xfrm>
        </p:spPr>
        <p:txBody>
          <a:bodyPr/>
          <a:lstStyle>
            <a:lvl1pPr marL="360000" algn="l">
              <a:defRPr sz="3600"/>
            </a:lvl1pPr>
          </a:lstStyle>
          <a:p>
            <a:r>
              <a:rPr lang="en-US" smtClean="0"/>
              <a:t>Click to edit Master title style</a:t>
            </a:r>
            <a:endParaRPr lang="en-US" dirty="0"/>
          </a:p>
        </p:txBody>
      </p:sp>
      <p:sp>
        <p:nvSpPr>
          <p:cNvPr id="5" name="Subtitle 2"/>
          <p:cNvSpPr>
            <a:spLocks noGrp="1"/>
          </p:cNvSpPr>
          <p:nvPr>
            <p:ph type="subTitle" idx="1"/>
          </p:nvPr>
        </p:nvSpPr>
        <p:spPr>
          <a:xfrm>
            <a:off x="0" y="5580995"/>
            <a:ext cx="6400800" cy="593834"/>
          </a:xfrm>
        </p:spPr>
        <p:txBody>
          <a:bodyPr/>
          <a:lstStyle>
            <a:lvl1pPr marL="36000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
        <p:nvSpPr>
          <p:cNvPr id="3" name="Content Placeholder 2"/>
          <p:cNvSpPr>
            <a:spLocks noGrp="1"/>
          </p:cNvSpPr>
          <p:nvPr>
            <p:ph idx="1"/>
          </p:nvPr>
        </p:nvSpPr>
        <p:spPr>
          <a:xfrm>
            <a:off x="457200" y="957944"/>
            <a:ext cx="8229600" cy="5168220"/>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28914"/>
            <a:ext cx="4038600" cy="5197249"/>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928914"/>
            <a:ext cx="4038600" cy="5197249"/>
          </a:xfrm>
          <a:prstGeom prst="rect">
            <a:avLst/>
          </a:prstGeom>
        </p:spPr>
        <p:txBody>
          <a:bodyPr/>
          <a:lstStyle>
            <a:lvl1pPr>
              <a:defRPr sz="2800" baseline="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3440" y="29796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srgbClr val="009BC9"/>
              </a:solidFill>
            </a:endParaRPr>
          </a:p>
        </p:txBody>
      </p:sp>
      <p:sp>
        <p:nvSpPr>
          <p:cNvPr id="2" name="Title 1"/>
          <p:cNvSpPr>
            <a:spLocks noGrp="1"/>
          </p:cNvSpPr>
          <p:nvPr>
            <p:ph type="ctrTitle"/>
          </p:nvPr>
        </p:nvSpPr>
        <p:spPr>
          <a:xfrm>
            <a:off x="4808006" y="1563426"/>
            <a:ext cx="3650194" cy="1470025"/>
          </a:xfrm>
        </p:spPr>
        <p:txBody>
          <a:bodyPr tIns="0" anchor="t" anchorCtr="0">
            <a:noAutofit/>
          </a:bodyPr>
          <a:lstStyle>
            <a:lvl1pPr algn="l">
              <a:defRPr sz="3000" cap="all">
                <a:solidFill>
                  <a:schemeClr val="bg1"/>
                </a:solidFill>
                <a:latin typeface="Corbel"/>
                <a:cs typeface="Corbel"/>
              </a:defRPr>
            </a:lvl1pPr>
          </a:lstStyle>
          <a:p>
            <a:r>
              <a:rPr lang="en-US" smtClean="0"/>
              <a:t>Click to edit Master title style</a:t>
            </a:r>
            <a:endParaRPr lang="en-US" dirty="0"/>
          </a:p>
        </p:txBody>
      </p:sp>
      <p:sp>
        <p:nvSpPr>
          <p:cNvPr id="3" name="Subtitle 2"/>
          <p:cNvSpPr>
            <a:spLocks noGrp="1"/>
          </p:cNvSpPr>
          <p:nvPr>
            <p:ph type="subTitle" idx="1"/>
          </p:nvPr>
        </p:nvSpPr>
        <p:spPr>
          <a:xfrm>
            <a:off x="4808007" y="3041295"/>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16" name="Picture 15" descr="ip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8" name="Picture 17" descr="orangeArrows.psd"/>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83704"/>
            <a:ext cx="299109" cy="299109"/>
          </a:xfrm>
          <a:prstGeom prst="rect">
            <a:avLst/>
          </a:prstGeom>
        </p:spPr>
      </p:pic>
      <p:pic>
        <p:nvPicPr>
          <p:cNvPr id="7" name="Picture 6" descr="iProspect LOGOwDesc.2clr.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pic>
        <p:nvPicPr>
          <p:cNvPr id="10" name="Picture 9" descr="ip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1" name="Picture 10" descr="orangeArrows.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72160"/>
            <a:ext cx="299109" cy="299109"/>
          </a:xfrm>
          <a:prstGeom prst="rect">
            <a:avLst/>
          </a:prstGeom>
        </p:spPr>
      </p:pic>
      <p:pic>
        <p:nvPicPr>
          <p:cNvPr id="12" name="Picture 11" descr="iProspect LOGOwDesc.2clr.eps"/>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25275162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ansition Opt 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
        <p:nvSpPr>
          <p:cNvPr id="9"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pic>
        <p:nvPicPr>
          <p:cNvPr id="11" name="Picture 10" descr="ip_transition.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sp>
        <p:nvSpPr>
          <p:cNvPr id="12" name="Rounded Rectangle 11"/>
          <p:cNvSpPr/>
          <p:nvPr/>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0" name="Picture 9" descr="ip_transition.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5" name="TextBox 14"/>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002279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Opt 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3" name="Picture 2" descr="greenArrows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710542"/>
            <a:ext cx="316773" cy="316773"/>
          </a:xfrm>
          <a:prstGeom prst="rect">
            <a:avLst/>
          </a:prstGeom>
        </p:spPr>
      </p:pic>
      <p:pic>
        <p:nvPicPr>
          <p:cNvPr id="20" name="Picture 19" descr="greenArrows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692400"/>
            <a:ext cx="316773" cy="316773"/>
          </a:xfrm>
          <a:prstGeom prst="rect">
            <a:avLst/>
          </a:prstGeom>
        </p:spPr>
      </p:pic>
      <p:sp>
        <p:nvSpPr>
          <p:cNvPr id="21" name="Rounded Rectangle 20"/>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0" name="Picture 9"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1" name="TextBox 10"/>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2"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6422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Opt 4">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21" name="Picture 20" descr="green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2" y="2695737"/>
            <a:ext cx="313434" cy="313435"/>
          </a:xfrm>
          <a:prstGeom prst="rect">
            <a:avLst/>
          </a:prstGeom>
        </p:spPr>
      </p:pic>
      <p:sp>
        <p:nvSpPr>
          <p:cNvPr id="22" name="Rounded Rectangle 21"/>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8" name="Picture 7"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0" name="TextBox 9"/>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1"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648091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25" name="Picture 24"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26" name="TextBox 25"/>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4046545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737A7C"/>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2" name="Picture 11"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3" name="TextBox 12"/>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87261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2" name="Picture 3" descr="intro slide.7.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1325831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Content 3">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68759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Content 4">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944406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Content 5">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219366" y="6435246"/>
            <a:ext cx="5673441" cy="365125"/>
          </a:xfrm>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9733975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 Double Title High">
    <p:spTree>
      <p:nvGrpSpPr>
        <p:cNvPr id="1" name=""/>
        <p:cNvGrpSpPr/>
        <p:nvPr/>
      </p:nvGrpSpPr>
      <p:grpSpPr>
        <a:xfrm>
          <a:off x="0" y="0"/>
          <a:ext cx="0" cy="0"/>
          <a:chOff x="0" y="0"/>
          <a:chExt cx="0" cy="0"/>
        </a:xfrm>
      </p:grpSpPr>
      <p:pic>
        <p:nvPicPr>
          <p:cNvPr id="6" name="Picture 5"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pic>
        <p:nvPicPr>
          <p:cNvPr id="24" name="Picture 23"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sp>
        <p:nvSpPr>
          <p:cNvPr id="18" name="Rounded Rectangle 17"/>
          <p:cNvSpPr/>
          <p:nvPr/>
        </p:nvSpPr>
        <p:spPr>
          <a:xfrm>
            <a:off x="303440" y="6166729"/>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DE6E28"/>
                </a:solidFill>
              </a:rPr>
              <a:t>      </a:t>
            </a:r>
            <a:endParaRPr lang="en-US" sz="1800" dirty="0">
              <a:solidFill>
                <a:srgbClr val="DE6E28"/>
              </a:solidFill>
            </a:endParaRPr>
          </a:p>
        </p:txBody>
      </p:sp>
      <p:pic>
        <p:nvPicPr>
          <p:cNvPr id="19" name="Picture 18" descr="ip_footer.psd"/>
          <p:cNvPicPr>
            <a:picLocks noChangeAspect="1"/>
          </p:cNvPicPr>
          <p:nvPr/>
        </p:nvPicPr>
        <p:blipFill>
          <a:blip r:embed="rId3"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83845" y="6204830"/>
            <a:ext cx="256017" cy="230415"/>
          </a:xfrm>
          <a:prstGeom prst="rect">
            <a:avLst/>
          </a:prstGeom>
        </p:spPr>
      </p:pic>
      <p:sp>
        <p:nvSpPr>
          <p:cNvPr id="20" name="TextBox 19"/>
          <p:cNvSpPr txBox="1"/>
          <p:nvPr/>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5" name="Slide Number Placeholder 5"/>
          <p:cNvSpPr>
            <a:spLocks noGrp="1"/>
          </p:cNvSpPr>
          <p:nvPr>
            <p:ph type="sldNum" sz="quarter" idx="13"/>
          </p:nvPr>
        </p:nvSpPr>
        <p:spPr>
          <a:xfrm>
            <a:off x="6786210" y="6526823"/>
            <a:ext cx="2133600" cy="365125"/>
          </a:xfrm>
          <a:prstGeom prst="rect">
            <a:avLst/>
          </a:prstGeom>
        </p:spPr>
        <p:txBody>
          <a:bodyPr/>
          <a:lstStyle>
            <a:lvl1pPr algn="r">
              <a:defRPr sz="1000">
                <a:solidFill>
                  <a:schemeClr val="bg1">
                    <a:lumMod val="50000"/>
                  </a:schemeClr>
                </a:solidFill>
                <a:latin typeface="Corbel"/>
              </a:defRPr>
            </a:lvl1pPr>
          </a:lstStyle>
          <a:p>
            <a:pPr fontAlgn="auto">
              <a:spcBef>
                <a:spcPts val="0"/>
              </a:spcBef>
              <a:spcAft>
                <a:spcPts val="0"/>
              </a:spcAft>
            </a:pPr>
            <a:fld id="{3503F095-C01E-9444-B892-657AC29F0A09}" type="slidenum">
              <a:rPr lang="en-US" smtClean="0">
                <a:solidFill>
                  <a:srgbClr val="FFFFFF">
                    <a:lumMod val="50000"/>
                  </a:srgbClr>
                </a:solidFill>
              </a:rPr>
              <a:pPr fontAlgn="auto">
                <a:spcBef>
                  <a:spcPts val="0"/>
                </a:spcBef>
                <a:spcAft>
                  <a:spcPts val="0"/>
                </a:spcAft>
              </a:pPr>
              <a:t>‹#›</a:t>
            </a:fld>
            <a:endParaRPr lang="en-US" dirty="0">
              <a:solidFill>
                <a:srgbClr val="FFFFFF">
                  <a:lumMod val="5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687591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userDrawn="1"/>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 name="Picture 3" descr="intro slide.8.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0">
            <a:noFill/>
            <a:round/>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9" descr="orangeArrows.psd"/>
          <p:cNvPicPr>
            <a:picLocks noChangeAspect="1"/>
          </p:cNvPicPr>
          <p:nvPr/>
        </p:nvPicPr>
        <p:blipFill>
          <a:blip r:embed="rId2"/>
          <a:srcRect/>
          <a:stretch>
            <a:fillRect/>
          </a:stretch>
        </p:blipFill>
        <p:spPr bwMode="auto">
          <a:xfrm>
            <a:off x="328613" y="357188"/>
            <a:ext cx="228600" cy="228600"/>
          </a:xfrm>
          <a:prstGeom prst="rect">
            <a:avLst/>
          </a:prstGeom>
          <a:noFill/>
          <a:ln w="9525">
            <a:noFill/>
            <a:miter lim="800000"/>
            <a:headEnd/>
            <a:tailEnd/>
          </a:ln>
        </p:spPr>
      </p:pic>
      <p:cxnSp>
        <p:nvCxnSpPr>
          <p:cNvPr id="6" name="Straight Connector 5"/>
          <p:cNvCxnSpPr/>
          <p:nvPr/>
        </p:nvCxnSpPr>
        <p:spPr>
          <a:xfrm>
            <a:off x="303213" y="1001713"/>
            <a:ext cx="8547100"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7" name="Picture 6"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8" name="TextBox 7"/>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4" descr="ip_footer.psd"/>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6" name="TextBox 5"/>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11" descr="orangeArrows.psd"/>
          <p:cNvPicPr>
            <a:picLocks noChangeAspect="1"/>
          </p:cNvPicPr>
          <p:nvPr/>
        </p:nvPicPr>
        <p:blipFill>
          <a:blip r:embed="rId2"/>
          <a:srcRect/>
          <a:stretch>
            <a:fillRect/>
          </a:stretch>
        </p:blipFill>
        <p:spPr bwMode="auto">
          <a:xfrm>
            <a:off x="328613" y="357188"/>
            <a:ext cx="228600" cy="228600"/>
          </a:xfrm>
          <a:prstGeom prst="rect">
            <a:avLst/>
          </a:prstGeom>
          <a:noFill/>
          <a:ln w="9525">
            <a:noFill/>
            <a:miter lim="800000"/>
            <a:headEnd/>
            <a:tailEnd/>
          </a:ln>
        </p:spPr>
      </p:pic>
      <p:pic>
        <p:nvPicPr>
          <p:cNvPr id="6" name="Picture 5"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7" name="TextBox 6"/>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11" descr="greenArrows_outline.psd"/>
          <p:cNvPicPr>
            <a:picLocks noChangeAspect="1"/>
          </p:cNvPicPr>
          <p:nvPr/>
        </p:nvPicPr>
        <p:blipFill>
          <a:blip r:embed="rId2"/>
          <a:srcRect/>
          <a:stretch>
            <a:fillRect/>
          </a:stretch>
        </p:blipFill>
        <p:spPr bwMode="auto">
          <a:xfrm>
            <a:off x="819150" y="2692400"/>
            <a:ext cx="317500" cy="317500"/>
          </a:xfrm>
          <a:prstGeom prst="rect">
            <a:avLst/>
          </a:prstGeom>
          <a:noFill/>
          <a:ln w="9525">
            <a:noFill/>
            <a:miter lim="800000"/>
            <a:headEnd/>
            <a:tailEnd/>
          </a:ln>
        </p:spPr>
      </p:pic>
      <p:pic>
        <p:nvPicPr>
          <p:cNvPr id="6" name="Picture 5"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7" name="TextBox 6"/>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lgn="r" eaLnBrk="1" latinLnBrk="0" hangingPunct="1"/>
            <a:fld id="{564CF2E0-CCC4-4E1E-9902-C3C36AB3FDA4}" type="datetimeFigureOut">
              <a:rPr lang="en-US" smtClean="0"/>
              <a:pPr algn="r" eaLnBrk="1" latinLnBrk="0" hangingPunct="1"/>
              <a:t>12/13/2012</a:t>
            </a:fld>
            <a:endParaRPr lang="en-US" sz="1400" dirty="0">
              <a:solidFill>
                <a:schemeClr val="tx2"/>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endParaRPr kumimoji="0" lang="en-US" sz="1400" dirty="0">
              <a:solidFill>
                <a:schemeClr val="tx2"/>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pic>
        <p:nvPicPr>
          <p:cNvPr id="1031" name="Picture 5" descr="intro slide.1.jpg"/>
          <p:cNvPicPr>
            <a:picLocks noChangeAspect="1"/>
          </p:cNvPicPr>
          <p:nvPr/>
        </p:nvPicPr>
        <p:blipFill>
          <a:blip r:embed="rId20"/>
          <a:srcRect/>
          <a:stretch>
            <a:fillRect/>
          </a:stretch>
        </p:blipFill>
        <p:spPr bwMode="auto">
          <a:xfrm>
            <a:off x="0" y="0"/>
            <a:ext cx="9144000" cy="6858000"/>
          </a:xfrm>
          <a:prstGeom prst="rect">
            <a:avLst/>
          </a:prstGeom>
          <a:noFill/>
          <a:ln w="9525">
            <a:noFill/>
            <a:miter lim="800000"/>
            <a:headEnd/>
            <a:tailEnd/>
          </a:ln>
        </p:spPr>
      </p:pic>
      <p:sp>
        <p:nvSpPr>
          <p:cNvPr id="1032"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defTabSz="457200" rtl="0" eaLnBrk="1" fontAlgn="base" hangingPunct="1">
        <a:spcBef>
          <a:spcPct val="0"/>
        </a:spcBef>
        <a:spcAft>
          <a:spcPct val="0"/>
        </a:spcAft>
        <a:defRPr sz="4400" kern="1200">
          <a:solidFill>
            <a:schemeClr val="tx1"/>
          </a:solidFill>
          <a:latin typeface="+mj-lt"/>
          <a:ea typeface="ヒラギノ角ゴ Pro W3" pitchFamily="-123" charset="-128"/>
          <a:cs typeface="ヒラギノ角ゴ Pro W3" pitchFamily="-123" charset="-128"/>
        </a:defRPr>
      </a:lvl1pPr>
      <a:lvl2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2pPr>
      <a:lvl3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3pPr>
      <a:lvl4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4pPr>
      <a:lvl5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5pPr>
      <a:lvl6pPr marL="4572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6pPr>
      <a:lvl7pPr marL="9144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7pPr>
      <a:lvl8pPr marL="13716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8pPr>
      <a:lvl9pPr marL="18288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ヒラギノ角ゴ Pro W3" pitchFamily="-123" charset="-128"/>
          <a:cs typeface="ヒラギノ角ゴ Pro W3" pitchFamily="-123" charset="-128"/>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ヒラギノ角ゴ Pro W3" pitchFamily="-123" charset="-128"/>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ヒラギノ角ゴ Pro W3" pitchFamily="-123" charset="-128"/>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3" name="Rounded Rectangle 1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14" name="TextBox 1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cxnSp>
        <p:nvCxnSpPr>
          <p:cNvPr id="15" name="Straight Connector 14"/>
          <p:cNvCxnSpPr/>
          <p:nvPr/>
        </p:nvCxnSpPr>
        <p:spPr>
          <a:xfrm>
            <a:off x="303213" y="728663"/>
            <a:ext cx="8547100"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16" name="Picture 12" descr="orangeArrows.psd"/>
          <p:cNvPicPr>
            <a:picLocks noChangeAspect="1"/>
          </p:cNvPicPr>
          <p:nvPr/>
        </p:nvPicPr>
        <p:blipFill>
          <a:blip r:embed="rId7"/>
          <a:srcRect/>
          <a:stretch>
            <a:fillRect/>
          </a:stretch>
        </p:blipFill>
        <p:spPr bwMode="auto">
          <a:xfrm>
            <a:off x="328613" y="357188"/>
            <a:ext cx="228600" cy="228600"/>
          </a:xfrm>
          <a:prstGeom prst="rect">
            <a:avLst/>
          </a:prstGeom>
          <a:noFill/>
          <a:ln w="9525">
            <a:noFill/>
            <a:miter lim="800000"/>
            <a:headEnd/>
            <a:tailEnd/>
          </a:ln>
        </p:spPr>
      </p:pic>
      <p:pic>
        <p:nvPicPr>
          <p:cNvPr id="17" name="Picture 16" descr="ip_footer.psd"/>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18" name="TextBox 17"/>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9366" y="6425620"/>
            <a:ext cx="5673441" cy="365125"/>
          </a:xfrm>
          <a:prstGeom prst="rect">
            <a:avLst/>
          </a:prstGeom>
        </p:spPr>
        <p:txBody>
          <a:bodyPr vert="horz" lIns="91440" tIns="45720" rIns="91440" bIns="45720" rtlCol="0" anchor="ctr"/>
          <a:lstStyle>
            <a:lvl1pPr algn="l">
              <a:defRPr sz="900">
                <a:solidFill>
                  <a:schemeClr val="tx1">
                    <a:tint val="75000"/>
                  </a:schemeClr>
                </a:solidFill>
                <a:latin typeface="Avenir LT Std 55 Roman"/>
              </a:defRPr>
            </a:lvl1pPr>
          </a:lstStyle>
          <a:p>
            <a:pPr fontAlgn="auto">
              <a:spcBef>
                <a:spcPts val="0"/>
              </a:spcBef>
              <a:spcAft>
                <a:spcPts val="0"/>
              </a:spcAft>
            </a:pPr>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4031428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Avenir LT Std 55 Roman"/>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LT Std 55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LT Std 55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LT Std 55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3.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18" Type="http://schemas.openxmlformats.org/officeDocument/2006/relationships/image" Target="../media/image26.jpeg"/><Relationship Id="rId3" Type="http://schemas.openxmlformats.org/officeDocument/2006/relationships/image" Target="../media/image31.png"/><Relationship Id="rId21" Type="http://schemas.openxmlformats.org/officeDocument/2006/relationships/image" Target="../media/image36.jpeg"/><Relationship Id="rId17" Type="http://schemas.openxmlformats.org/officeDocument/2006/relationships/image" Target="../media/image33.png"/><Relationship Id="rId2" Type="http://schemas.openxmlformats.org/officeDocument/2006/relationships/image" Target="../media/image25.png"/><Relationship Id="rId16" Type="http://schemas.openxmlformats.org/officeDocument/2006/relationships/image" Target="../media/image23.png"/><Relationship Id="rId20" Type="http://schemas.openxmlformats.org/officeDocument/2006/relationships/image" Target="../media/image35.jpeg"/><Relationship Id="rId1" Type="http://schemas.openxmlformats.org/officeDocument/2006/relationships/slideLayout" Target="../slideLayouts/slideLayout28.xml"/><Relationship Id="rId24" Type="http://schemas.openxmlformats.org/officeDocument/2006/relationships/image" Target="../media/image38.png"/><Relationship Id="rId15" Type="http://schemas.openxmlformats.org/officeDocument/2006/relationships/image" Target="../media/image32.png"/><Relationship Id="rId23" Type="http://schemas.openxmlformats.org/officeDocument/2006/relationships/image" Target="../media/image37.png"/><Relationship Id="rId19" Type="http://schemas.openxmlformats.org/officeDocument/2006/relationships/image" Target="../media/image34.jpeg"/><Relationship Id="rId14" Type="http://schemas.openxmlformats.org/officeDocument/2006/relationships/image" Target="../media/image131.pdf"/><Relationship Id="rId22" Type="http://schemas.openxmlformats.org/officeDocument/2006/relationships/image" Target="../media/image70.pdf"/></Relationships>
</file>

<file path=ppt/slides/_rels/slide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4.png"/><Relationship Id="rId7" Type="http://schemas.openxmlformats.org/officeDocument/2006/relationships/image" Target="../media/image36.jpeg"/><Relationship Id="rId2" Type="http://schemas.openxmlformats.org/officeDocument/2006/relationships/image" Target="../media/image25.png"/><Relationship Id="rId1" Type="http://schemas.openxmlformats.org/officeDocument/2006/relationships/slideLayout" Target="../slideLayouts/slideLayout2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23.png"/><Relationship Id="rId7" Type="http://schemas.openxmlformats.org/officeDocument/2006/relationships/image" Target="../media/image36.jpeg"/><Relationship Id="rId2" Type="http://schemas.openxmlformats.org/officeDocument/2006/relationships/image" Target="../media/image24.png"/><Relationship Id="rId1" Type="http://schemas.openxmlformats.org/officeDocument/2006/relationships/slideLayout" Target="../slideLayouts/slideLayout28.xml"/><Relationship Id="rId6" Type="http://schemas.openxmlformats.org/officeDocument/2006/relationships/image" Target="../media/image44.jpeg"/><Relationship Id="rId11" Type="http://schemas.openxmlformats.org/officeDocument/2006/relationships/image" Target="../media/image41.png"/><Relationship Id="rId5" Type="http://schemas.openxmlformats.org/officeDocument/2006/relationships/image" Target="../media/image43.jpeg"/><Relationship Id="rId10" Type="http://schemas.openxmlformats.org/officeDocument/2006/relationships/image" Target="../media/image47.png"/><Relationship Id="rId4" Type="http://schemas.openxmlformats.org/officeDocument/2006/relationships/image" Target="../media/image42.jpeg"/><Relationship Id="rId9"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effectLst>
                  <a:outerShdw blurRad="38100" dist="38100" dir="2700000" algn="tl">
                    <a:srgbClr val="000000">
                      <a:alpha val="43137"/>
                    </a:srgbClr>
                  </a:outerShdw>
                </a:effectLst>
              </a:rPr>
              <a:t>Automating the Campaign Creation Process</a:t>
            </a:r>
            <a:endParaRPr lang="en-GB"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p:txBody>
          <a:bodyPr/>
          <a:lstStyle/>
          <a:p>
            <a:r>
              <a:rPr lang="en-GB" dirty="0" smtClean="0"/>
              <a:t>Updated Q4 2012</a:t>
            </a:r>
            <a:endParaRPr lang="en-GB" dirty="0"/>
          </a:p>
        </p:txBody>
      </p:sp>
      <p:pic>
        <p:nvPicPr>
          <p:cNvPr id="4" name="Picture 3"/>
          <p:cNvPicPr>
            <a:picLocks noChangeAspect="1" noChangeArrowheads="1"/>
          </p:cNvPicPr>
          <p:nvPr/>
        </p:nvPicPr>
        <p:blipFill>
          <a:blip r:embed="rId2"/>
          <a:srcRect/>
          <a:stretch>
            <a:fillRect/>
          </a:stretch>
        </p:blipFill>
        <p:spPr bwMode="auto">
          <a:xfrm>
            <a:off x="5119192" y="1484784"/>
            <a:ext cx="1988058" cy="576064"/>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Background/Brief</a:t>
            </a:r>
            <a:endParaRPr lang="en-GB" dirty="0"/>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6" name="Rectangle 5"/>
          <p:cNvSpPr/>
          <p:nvPr/>
        </p:nvSpPr>
        <p:spPr>
          <a:xfrm>
            <a:off x="459095" y="3881107"/>
            <a:ext cx="2816761"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9095" y="1986094"/>
            <a:ext cx="2816761"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95143" y="2002992"/>
            <a:ext cx="2225639" cy="1692771"/>
          </a:xfrm>
          <a:prstGeom prst="rect">
            <a:avLst/>
          </a:prstGeom>
          <a:noFill/>
        </p:spPr>
        <p:txBody>
          <a:bodyPr wrap="square" rtlCol="0">
            <a:spAutoFit/>
          </a:bodyPr>
          <a:lstStyle/>
          <a:p>
            <a:pPr lvl="0">
              <a:defRPr/>
            </a:pPr>
            <a:r>
              <a:rPr lang="en-US" sz="1400" dirty="0" smtClean="0">
                <a:solidFill>
                  <a:srgbClr val="8DC63F"/>
                </a:solidFill>
                <a:latin typeface="Rockwell"/>
                <a:cs typeface="Rockwell"/>
              </a:rPr>
              <a:t>Background</a:t>
            </a:r>
          </a:p>
          <a:p>
            <a:pPr lvl="0">
              <a:defRPr/>
            </a:pPr>
            <a:endParaRPr lang="en-US" sz="900" dirty="0" smtClean="0">
              <a:latin typeface="Avenir LT Std 35 Light"/>
              <a:cs typeface="Avenir LT Std 35 Light"/>
            </a:endParaRPr>
          </a:p>
          <a:p>
            <a:pPr lvl="0">
              <a:defRPr/>
            </a:pPr>
            <a:r>
              <a:rPr lang="en-GB" sz="900" dirty="0" smtClean="0">
                <a:latin typeface="Avenir LT Std 35 Light"/>
                <a:cs typeface="Avenir LT Std 35 Light"/>
              </a:rPr>
              <a:t>A</a:t>
            </a:r>
            <a:r>
              <a:rPr lang="en-GB" sz="900" dirty="0" smtClean="0">
                <a:latin typeface="Avenir LT Std 35 Light"/>
                <a:cs typeface="Avenir LT Std 35 Light"/>
              </a:rPr>
              <a:t>didas </a:t>
            </a:r>
            <a:r>
              <a:rPr lang="en-GB" sz="900" dirty="0" smtClean="0">
                <a:latin typeface="Avenir LT Std 35 Light"/>
                <a:cs typeface="Avenir LT Std 35 Light"/>
              </a:rPr>
              <a:t>is a leading sports retailer with thousands of products available on their </a:t>
            </a:r>
            <a:r>
              <a:rPr lang="en-GB" sz="900" dirty="0" smtClean="0">
                <a:latin typeface="Avenir LT Std 35 Light"/>
                <a:cs typeface="Avenir LT Std 35 Light"/>
              </a:rPr>
              <a:t>ecommerce shop </a:t>
            </a:r>
            <a:r>
              <a:rPr lang="en-GB" sz="900" dirty="0" smtClean="0">
                <a:latin typeface="Avenir LT Std 35 Light"/>
                <a:cs typeface="Avenir LT Std 35 Light"/>
              </a:rPr>
              <a:t>site at any one time. </a:t>
            </a:r>
          </a:p>
          <a:p>
            <a:pPr lvl="0">
              <a:defRPr/>
            </a:pPr>
            <a:endParaRPr lang="en-GB" sz="900" dirty="0" smtClean="0">
              <a:latin typeface="Avenir LT Std 35 Light"/>
              <a:cs typeface="Avenir LT Std 35 Light"/>
            </a:endParaRPr>
          </a:p>
          <a:p>
            <a:pPr lvl="0">
              <a:defRPr/>
            </a:pPr>
            <a:r>
              <a:rPr lang="en-GB" sz="900" dirty="0" smtClean="0">
                <a:latin typeface="Avenir LT Std 35 Light"/>
                <a:cs typeface="Avenir LT Std 35 Light"/>
              </a:rPr>
              <a:t>The PPC activity managed by iProspect has been working to implement solutions that </a:t>
            </a:r>
            <a:r>
              <a:rPr lang="en-GB" sz="900" dirty="0" smtClean="0">
                <a:latin typeface="Avenir LT Std 35 Light"/>
                <a:cs typeface="Avenir LT Std 35 Light"/>
              </a:rPr>
              <a:t>automates new campaigns &amp; also capture long-tail product focused keywords</a:t>
            </a:r>
            <a:r>
              <a:rPr lang="en-GB" sz="900" dirty="0" smtClean="0">
                <a:latin typeface="Avenir LT Std 35 Light"/>
                <a:cs typeface="Avenir LT Std 35 Light"/>
              </a:rPr>
              <a:t>.</a:t>
            </a:r>
            <a:endParaRPr lang="en-US" sz="900" dirty="0" smtClean="0">
              <a:latin typeface="Avenir LT Std 35 Light"/>
              <a:cs typeface="Avenir LT Std 35 Light"/>
            </a:endParaRPr>
          </a:p>
        </p:txBody>
      </p:sp>
      <p:sp>
        <p:nvSpPr>
          <p:cNvPr id="10" name="Rounded Rectangle 9"/>
          <p:cNvSpPr/>
          <p:nvPr/>
        </p:nvSpPr>
        <p:spPr>
          <a:xfrm>
            <a:off x="536046" y="204871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22159" y="3940445"/>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78209" y="3861048"/>
            <a:ext cx="2225639" cy="1692771"/>
          </a:xfrm>
          <a:prstGeom prst="rect">
            <a:avLst/>
          </a:prstGeom>
          <a:noFill/>
        </p:spPr>
        <p:txBody>
          <a:bodyPr wrap="square" rtlCol="0">
            <a:spAutoFit/>
          </a:bodyPr>
          <a:lstStyle/>
          <a:p>
            <a:pPr>
              <a:defRPr/>
            </a:pPr>
            <a:r>
              <a:rPr lang="en-US" sz="1400" dirty="0" smtClean="0">
                <a:solidFill>
                  <a:srgbClr val="8DC63F"/>
                </a:solidFill>
                <a:latin typeface="Rockwell"/>
                <a:cs typeface="Rockwell"/>
              </a:rPr>
              <a:t>Brief</a:t>
            </a:r>
          </a:p>
          <a:p>
            <a:endParaRPr lang="en-US" sz="900" dirty="0" smtClean="0">
              <a:latin typeface="Avenir LT Std 35 Light"/>
              <a:cs typeface="Avenir LT Std 35 Light"/>
            </a:endParaRPr>
          </a:p>
          <a:p>
            <a:r>
              <a:rPr lang="en-GB" sz="900" dirty="0" smtClean="0">
                <a:latin typeface="Avenir LT Std 35 Light"/>
                <a:cs typeface="Avenir LT Std 35 Light"/>
              </a:rPr>
              <a:t>It has been a challenge to implement and manage effectively campaigns that promote all of the unique products available on the adidas site.</a:t>
            </a:r>
          </a:p>
          <a:p>
            <a:endParaRPr lang="en-GB" sz="900" dirty="0" smtClean="0">
              <a:latin typeface="Avenir LT Std 35 Light"/>
              <a:cs typeface="Avenir LT Std 35 Light"/>
            </a:endParaRPr>
          </a:p>
          <a:p>
            <a:r>
              <a:rPr lang="en-GB" sz="900" dirty="0" smtClean="0">
                <a:latin typeface="Avenir LT Std 35 Light"/>
                <a:cs typeface="Avenir LT Std 35 Light"/>
              </a:rPr>
              <a:t>Marin has the ability to dynamically create campaigns based on a product feed. The goal was to introduce and utilise this feature for adidas.</a:t>
            </a:r>
            <a:endParaRPr lang="en-US" sz="900" dirty="0" smtClean="0">
              <a:latin typeface="Avenir LT Std 35 Light"/>
              <a:cs typeface="Avenir LT Std 35 Light"/>
            </a:endParaRP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3044167" cy="415498"/>
          </a:xfrm>
          <a:prstGeom prst="rect">
            <a:avLst/>
          </a:prstGeom>
          <a:noFill/>
        </p:spPr>
        <p:txBody>
          <a:bodyPr wrap="none" rtlCol="0">
            <a:spAutoFit/>
          </a:bodyPr>
          <a:lstStyle/>
          <a:p>
            <a:r>
              <a:rPr lang="en-US" sz="2100" dirty="0" smtClean="0">
                <a:solidFill>
                  <a:srgbClr val="FFFFFF"/>
                </a:solidFill>
                <a:effectLst>
                  <a:outerShdw blurRad="38100" dist="38100" dir="2700000" algn="tl">
                    <a:srgbClr val="000000">
                      <a:alpha val="43137"/>
                    </a:srgbClr>
                  </a:outerShdw>
                </a:effectLst>
                <a:latin typeface="Rockwell"/>
                <a:cs typeface="Rockwell"/>
              </a:rPr>
              <a:t>The adidas Challenge..</a:t>
            </a:r>
            <a:endParaRPr lang="en-US" sz="2100" dirty="0">
              <a:solidFill>
                <a:srgbClr val="FFFFFF"/>
              </a:solidFill>
              <a:effectLst>
                <a:outerShdw blurRad="38100" dist="38100" dir="2700000" algn="tl">
                  <a:srgbClr val="000000">
                    <a:alpha val="43137"/>
                  </a:srgbClr>
                </a:outerShdw>
              </a:effectLst>
              <a:latin typeface="Rockwell"/>
              <a:cs typeface="Rockwell"/>
            </a:endParaRPr>
          </a:p>
        </p:txBody>
      </p:sp>
      <p:pic>
        <p:nvPicPr>
          <p:cNvPr id="25" name="Picture 2"/>
          <p:cNvPicPr>
            <a:picLocks noChangeAspect="1" noChangeArrowheads="1"/>
          </p:cNvPicPr>
          <p:nvPr/>
        </p:nvPicPr>
        <p:blipFill>
          <a:blip r:embed="rId2"/>
          <a:srcRect r="90146"/>
          <a:stretch>
            <a:fillRect/>
          </a:stretch>
        </p:blipFill>
        <p:spPr bwMode="auto">
          <a:xfrm>
            <a:off x="546469" y="1150761"/>
            <a:ext cx="597620" cy="546063"/>
          </a:xfrm>
          <a:prstGeom prst="rect">
            <a:avLst/>
          </a:prstGeom>
          <a:noFill/>
          <a:ln w="9525">
            <a:noFill/>
            <a:miter lim="800000"/>
            <a:headEnd/>
            <a:tailEnd/>
          </a:ln>
          <a:effectLst/>
        </p:spPr>
      </p:pic>
      <p:pic>
        <p:nvPicPr>
          <p:cNvPr id="27" name="Picture 94" descr="Screen shot 2012-07-17 at 10.29.20.png"/>
          <p:cNvPicPr>
            <a:picLocks noChangeAspect="1"/>
          </p:cNvPicPr>
          <p:nvPr/>
        </p:nvPicPr>
        <p:blipFill>
          <a:blip r:embed="rId3"/>
          <a:srcRect/>
          <a:stretch>
            <a:fillRect/>
          </a:stretch>
        </p:blipFill>
        <p:spPr bwMode="auto">
          <a:xfrm>
            <a:off x="539552" y="4005064"/>
            <a:ext cx="390821" cy="344346"/>
          </a:xfrm>
          <a:prstGeom prst="rect">
            <a:avLst/>
          </a:prstGeom>
          <a:noFill/>
          <a:ln w="9525">
            <a:noFill/>
            <a:miter lim="800000"/>
            <a:headEnd/>
            <a:tailEnd/>
          </a:ln>
        </p:spPr>
      </p:pic>
      <p:pic>
        <p:nvPicPr>
          <p:cNvPr id="21" name="Picture 20"/>
          <p:cNvPicPr>
            <a:picLocks noChangeAspect="1" noChangeArrowheads="1"/>
          </p:cNvPicPr>
          <p:nvPr/>
        </p:nvPicPr>
        <p:blipFill>
          <a:blip r:embed="rId4"/>
          <a:srcRect/>
          <a:stretch>
            <a:fillRect/>
          </a:stretch>
        </p:blipFill>
        <p:spPr bwMode="auto">
          <a:xfrm>
            <a:off x="7020272" y="1196752"/>
            <a:ext cx="1599146" cy="463372"/>
          </a:xfrm>
          <a:prstGeom prst="rect">
            <a:avLst/>
          </a:prstGeom>
          <a:noFill/>
          <a:ln w="9525">
            <a:noFill/>
            <a:miter lim="800000"/>
            <a:headEnd/>
            <a:tailEnd/>
          </a:ln>
        </p:spPr>
      </p:pic>
      <p:pic>
        <p:nvPicPr>
          <p:cNvPr id="24" name="Picture 2" descr="https://encrypted-tbn3.google.com/images?q=tbn:ANd9GcRpVvUI7RAzJn1AZsV4wtI2uJsbbg4xYSt1kHUgCxoTk1C17xW5"/>
          <p:cNvPicPr>
            <a:picLocks noChangeAspect="1" noChangeArrowheads="1"/>
          </p:cNvPicPr>
          <p:nvPr/>
        </p:nvPicPr>
        <p:blipFill>
          <a:blip r:embed="rId5" cstate="print"/>
          <a:srcRect/>
          <a:stretch>
            <a:fillRect/>
          </a:stretch>
        </p:blipFill>
        <p:spPr bwMode="auto">
          <a:xfrm>
            <a:off x="3275856" y="2420888"/>
            <a:ext cx="1800200" cy="900102"/>
          </a:xfrm>
          <a:prstGeom prst="rect">
            <a:avLst/>
          </a:prstGeom>
          <a:noFill/>
        </p:spPr>
      </p:pic>
      <p:sp>
        <p:nvSpPr>
          <p:cNvPr id="5126" name="AutoShape 6" descr="data:image/jpeg;base64,/9j/4AAQSkZJRgABAQAAAQABAAD/2wCEAAkGBhQREBURERQTEhMSFBUXFRUXFRYTFhoZFxQVFxYXFxgaGyYfFxovGhgSIC8gIycpLS4sFx49NTAqNSYrLCkBCQoKDQwODQ0MDSkYFBgpKSkpKSkpKSkpKSkpKSwpKSkpKSkpKSkpKSkpKSkpKSkpKSkpKSkpKSkpKSkpKSkpKf/AABEIAOEA4QMBIgACEQEDEQH/xAAcAAEAAwEBAQEBAAAAAAAAAAAABgcIBQQBAwL/xABMEAABAwICBwMFDQQIBgMAAAABAAIDBBESIQUGBzFBUWETMnEIFSKBkRQjNUJSU2Jyk6GxstJDgoSSJDNjg6KztOEXNHN00fBkwcL/xAAVAQEBAAAAAAAAAAAAAAAAAAAAAf/EABQRAQAAAAAAAAAAAAAAAAAAAAD/2gAMAwEAAhEDEQA/ALxREQEREBERAREQEREBERAREQEREBERAREQEREBERAREQEREBERAREQEREBERAREQEREBERAREQEREBERAREQEREBERAREQEREBERAREQEREBERAREQEREBERAREQERRfXHaLSaNFpXGSYgFsEdjIb7ibkBjd+ZPhc2CCTl1szkvNo/ScVQztIJGSsxObiY4PbdpsRcdVm3XHadV6RLmF3Y05yEDDYEf2jt7/DIdOfY2K64+5Kv3JI61PVZNvubNkGW5Bwu23PD6w0IiIgIiICIiAiIgIiICIiAiIgIiICIiAiIgIiICIiAufpvT8FHEZqmRsTBxO89GtGbj0AJXvIy5LLGv8VUzSE0dbI+WRjzgc4nCY3G7HRjc1pbYWaLXBHBBL9ctuM05MVADTxbu1cLzO+qN0Y8bnwVYOJJLiSXOJLiTcknMkk5k9SviKAv5e24tzX9Ig03sy1y840LXvI7eE9nOPpACzx0cLHxuOClyy9s31uOjq9kjjaCW0c44YTfC/xa43vyLlqBjgQCMwcweio+oiICIiAiIgIiICIiAiIgIiICIiAiIgIiICLyaU0rFTROmnkbFGwXLnGw/wBz0Gap3XLbs994tGtwN3Gokb6R/wCnGe74vHqQXZdVptv1O900nu2Me+0bXOf9KG13jxFsQ8DzUE2S69Pp9IGOokc+OtcA973FzhNa0byTwNgw+LeS0M5oIscwd4QY3RSraTqedHVz2NFoJbyQHhhNsTOmFxItywqKqAiIgK/NiGuXumlNDJ/W0bWhhy9KE3DLcbtthPTDzNqDXT1a0++hq4qqO94nek0fHYcnsPO7b26gHgg1si8mitJx1MEdRC7FHKxr2HdkRfccwei9aoIiICIiAiIgIiICIiAiIgIiICIiD45wAucgN5Vaa5bbqemvHRYauX5Yd7w398Xxno32jjBtsOsdca6WjmkLKdoa6OOP0WyRuBs957z88bSCbeju4mu0HS0/rJUV0na1UrpTe7W3tGzoxgyb47+ZK5qIoBWlNlGuXnChaJHXqKcNjmubudlZkp+sAT4h3JZrUi1B1tdo2tZP+yeRHO3nGSLu8W94eBHG6C+tpmp3nKhdG0Dt4j2kB+kAQWHo4XHsPBZj8QQeIORB4gjgVsaKQOaHNIIcAQRuIOYKoDbXqf7lqxWRNAgqu9b4swuXXHAOFj4h3POiuERFAREQW9sJ1ywudo2U+i7FJTkkWBuDJF67ueP3ldax1TVb4ntlicWSRuDmPG8OG4/7cRdar1P1nZpCjjqY8sQs9vFkjcntPr+4jmqO0iIgIiICIiAiIgIiICIiAiL4Sg+oq01y2209NeKiw1k3ymuHYs8Xi+M9G+shRPZztUnOki2vmdJHWFrG3yjifd2DA3cxpxYSd/duTvATnbDqYa6i7WIXqKW72Di5lvfI/GwBHVoWc2uuLjitlLNW1bUzzfWkxMw01Rd8VhZrXXOOIcrZOA5Oy3ZBC0RFAREQXpsL1x7aA6PlPvlM3FET8aHFuB5tJA8C31T/AFp1djr6SWll7sgycN7XNIcxw8HAHrxyKy3oLTclFUx1UPfide17Bw3OYehGXs5LVuhtLx1dPHUQnFHKwOafHgeRBuCOioyXpCgfTzSQSjDJE9zHjdm02uOhyIPEELzq5tu+ptw3SUTc2gMqABvbf3uQ+GYPQjkqZUBERAVgbGtcfcdb7mkIEFWQ03+LLa0bugPcPUt6qv0/95esckGyUUL2Va5ecKFvaOvUU+GObPM5HBIR9IAnxDhwU0VBERAREQEREBERARFT21fafV01Q6hp2e57Ma4zGznuDr2MfBoycLm5uDkLZhO9cNoNLo1vvzi+U92FlnSHqRua36RsFRWuW0+r0iXMLuwpjkIGHeP7R+9/hk3od5iT3EuLnEuc4kucSS5xJuS4nMm5JuV8UABPu5EZEHgQeBREGl9leuPnCgaZDeog97m3AkgejJYfKbY+N+S9+v2qY0jQyU+QkFnwu+TI3Meo5tPRxWfdnutx0bXMncT2Lx2c4zPoE3xWG8tIB4m2K29ajY8EAgggi4IzBB3EKjHUkTmuLHgtexxa5p3hzSQ4HwIIX8q0tuep/Yztr4mns6g4Z7Ws2UAYHHliFxfddo4nOrVAREQFa2wvXLspXaOlJwzuL4CcwHht3s+iCGlw4XB4nOqV/cM7mOa+NxY9jg5jhvDmm4PtQa+rqJk8T4ZWh8crHMe07i1wsR7FlXW3Vt+j62WlfchhBjcfjxuzY6/HiD1aVpLUTWpukaGOoFhJYNmaPiytAxi3K+Y6EKObZtTDWUgqIReelu61s3x298YOu5w+rbjcUZ5RfAV9UBERBJNn2tztG1zJr+8yERzj+zJ73i0nF4X5rUccgcA4G4IBBHEHcVjhXvsM1x7amNBK732mF4r73Q3yt9UkN8MKotJERAREQEREBERAVfbZNS/dtH28TcVRSguaGi7nx/tI8sybekBzHVWCiDIHmqf5io+xl/Snmqf5io+xl/StfogyB5qn+YqPsZf0p5qn+YqPsZf0rX6IMf8Ammf5io+xl/Sr02N61PdSGlrA+N9ObROla6PHEe6LvAuWm7fCysxVh5QDb6Pivn/SG/lcgnOmaKCvp5aV72ObMxzThc0uFxk9u+xBsQeYWWdNaIfSVMtNL34X4SbWByBa4dC0tPrUy2EMA0vkAP6LNu+vEudthlA03VXIH9Rx/wDjRKCLQUkj7mOOSQDIlkb3gHkS0GxX6+ap/mKj7GX9KufyeHXpKq2f9JH+TGrYVGQPNU/zFR9jL+lPNU/zFR9jL+la/RBnjZHpyagrcEsU7aeqwskJikDWPHckJLbAZkE8iOAV+nScPzsf87f/ACvuk/6iX/pv/KVjbsh2d7C+DkOSCfbStQ30Vc4QRSOp5h2kWCNzgy59OP0QbWOY6OHJRTzVP8xUfYy/pWv0QZA81T/MVH2Mv6U81T/MVH2Mv6Vr9EGQPNU/zFR9jL+ldDV+oq6KpjqoYKjHE6+HspQHtOTmO9HcR99jwWr0QebR1e2eFkzL4ZGhwDgWuFxezgcweBC9KIg/OoqWxsL3uDGNF3OcbAAcSSvFQafhmdgY5wcRia17HxFzRa7mB7RjbmMxfemnqZz4hgb2hZJHJguBjDHhxaL5Ysri5AuBc2UJ1L1Slp3QMwlwi7F0krmiHAYoJI3RsaGDtCXPHp5ktLruNmghY6IiAoDrdtjpKJ7oYw6qnaSHNjsGNcOD5DkDfeBcjkvDtp15dSQto6dxZPUNu57TZ0cV7EjkXEOaD0cRmFROj9HSTyNhgjfLI82axouTnmTyGebjkOJQWc/yhanFlSQBvIyPJ9uED7lLNVtuFLVPbFUMdSSOIALjjiJO4doAMPDvAKHUnk/1bmB0lRBG8juYXyW6F1x+ChmtepFVo54bUsGB/clbd0bul7ZO+ifvQW3pfbvFT1E0BpZnGGV8ZcHR2dgcW4hc7ja/rU91Y06K2kiqmtLGzNxBpIJGZGdvBZLJvmc/HNaU2cVzINAU00pDY4qcvcTwDS4lBINYtZqegh7aqkEbL2GRc5xO5rWgEuPhu42Cq/SflCgOIpqQubwdLJgJ64Wtd95CrHWrWqbSVS6pnyvlHHe7YmcGDIZ8SbC59S6+qOy+s0i3tWNbBCe7LKCA7rG0ZuHXIcroJlQeUM6490UYw8TFLc/yvaB/iX57U9eKXSWjIzTSXcyobjjcCyRvouzLTvH0hcLkaZ2FV0EZkifFVEZmNgdG+30cRIcemSrt8ZBIcC1zSQQQQQRvBBzB6ILA2FfC/wDCzfniU/1u2vw0NbLSPpZJXRYLvBjAOONrxa5vucB6lANhXwv/AAs354lz9r/w3Vf3H+miUF36ga7R6UikljhdAIpMBDi0knCHX9HoQpNLKGgucQ1oFySbAAbyTwVV+T1/ylV/3I/yY1wdtmvbpZjo6B1oore6C0995APZn6IFrjiTnuIVEl1h280sLiykjfVkGxffsost9nEEuHUNIKjzPKGnv6VHCW8hM8H24D+CrrV7Vmor5expYy929xPosYOb3cPxPAKfHyfavBf3TT4rd3A+1+WK/wB9kEx0RtmoqyN8MmKlmexzWtltgc4tNg2Qeje+QBsSs7/sv3P/AMrrae1dnopTBVRGN2dr5seN2Jjtzm/eL5gLmT913gfwUGzFHtbdeqXRrAah5xuBwRMGKR1uQ4D6RsF+2ueszdHUUtU4YiwAMZe2J7jhY2/DM5ngAVlrSek5amZ887zJLI4lziSd5uGtHBovYNG4Ki0q7yhpS73ijjDb5GWUlxHUNFh7SvdoTygmOcG1lMYgf2kTjKB1LCA4DduxKK6ubFK2qjEsjmUjHC7RI1zpCOZYLYPAm/QLy617I62gjM3oVMLR6Tog7E3q5hucO7ME2vnkLoLT1m2yU1IIHxMdVR1MZkY+NzQAAQCHB1iDnuOY4roag7R2aWMzWQyQmARk4y037THa2E/QPtWZwcunDlnyVu+Tw60leTuDKb7jUILU1k1sptHx9pVSBgOTWgFz3Hk1ozP4BV3WeUNCHWipJntz9JzmMvyIFyfbZVNrPrJJpCqkqpL+mbRt+RHc4GD1ZnmSVYeouxNlXSx1VXPI1szWvZFEGtIacxje4G9xbJoFuZ4B39F+UBSvIFRBPBf4wAlaOXdOL7lZGitLw1UTZqeRssbtzmm48Oh6HNULtJ2TebYfdUEr5YA5rZGyBuNmLIPxCwc3FhbbDcYhmc7cvZPre6j0jFGJB2FS8Rysv6N3AhjwODg7CL8QbcrBplERBmXa3WOk0zU4v2fZxt8BG134vKsbYHq8xlJJWkAyTvcxp+THGS3CPF+Mn1clXm1+gMWmKgndMI5W+BZg/GMqf7A9ZWuppKBxAkhe6SMfKjkN3W5kPxX6Ob1QWwuPrbq/HXUUtNKMntu0jIte30mOB5hwB67jkSuwuJrlrHHQUUtRIe62zG8XPdkxo63I8Bc8EGUcJFwd4JB8QbH7wVbmm9JGLU+kY2/9I7KIkcsUkjr9CIyPWqjuTm7Mkkk8ycyfbdXDpXRZm1Op3NBJp2xzepsjmvPqY559SgrbU7QrazSFNSv7ksln52Ja1rnuFxuuGketauhhaxoY0BrWgBoGQAAsAByssoao6aFHX09U65bDJd9szhc1zHEfuuJ9S1bS1TJWNkjcHse0Oa5puC0i4IPEWVH6qh9vWrrYaqKrjAb7pBZIALAyMza/xLSQfqBXwqD276yNnq4qSM4m0rXGQg5do+ww+IaP8fRB49hXwv8Aws354lz9r/w3Vf3H+miXQ2FfC/8ACzfniXP2v/DdV/cf6aJQT7yfn4aKrPKov7IWKltJ1ZkmmldvfLK88/Skc4/irq8n1l6OrB41AHthYqY0vRGKonhdkY5pWEfVkcPwsqNKbMNW20WjYWgDtJWiWZ1sy94vY9ACGjo1SxQ/ZXrM2t0bDmO1gaIpm3zDmCwcejmgO9amCCFbXdXmVWi5nke+UrHTxu4gsbicPAtBBCzRP3XeB/BaT2wayx0ujZYS4drVsfDGziQ4Wkdb5IaTc9QOIWbJ+67wP4ILr8oevIjpIB3XvlkPXswxoB9cl/Uohsb1dbV6TDpBijpWdthO4vxAR3HEA3d4tapn5QujC6GlqRe0UkkbuQEoaQT+9G0etQjZDrMyi0k3tThjqW9i53AOLgYyeTcVwTwxC9gCUGlF8c24scwV9X8yPDQSSAACSTkABvJQZc2javii0nPCwWjcRLGOTZLnD4B2MDoApx5PLA59eDmCymB8CahQTaBrC2u0lPUMzjuI4jzZH6Id4E4nDoQptsDrWQ+cZZXBkccdM57juABqCSbIK51i1fkoKl9JL3oz6J3B7PiPHQj2G44Ls6tbTa6gYIoZGvhb3YpWB7W/VIIcPC9uitrWTWrQNfHgqqiCQDuuu9r2/Ve0XC5Fb5PkDhenq52gi7Q8RyD2hrSQg5dH5QLyMNTRxvbxwSb93xXtt96nepu0HR+kXdnEwQzjPspGMa42FyWEXDx4G4tmAqi1t2Q1lBE6e8dRBGLvcy7HtHFzmO+KOhJ6cVC4Kl8b2yRuLZI3BzHDeHNNwVBsZFT/APx0PzJ/lk/Sio7+13UA6QgbPTtBqqcHCNxkjJu6O/Pi2/G+65WfaaqkglD43PimidkRdj2OBzB4g3yIPrC2GolrZsxotIntJWGOa1u1iOBx+sO6/wDeBQVTR7eK9jMD2U8rgLdoQ5h8S1uRPsUP1k1rqdISCSqkLyMmMF2xtvl6DL7zzzJ57grQd5O7ceVa/ByMTS/+a9v8KluquyKioXiXC6omb3ZJTiw9WsFmA9bXQZuliLXFrgWuabFrgWuB5EHMHoVpbZjTtk0FSxvAcx8Ba4HcQXOBC5elNiFJPPLO6WoDp5XyOAc2wL3FxAuN1yppq9oRlFSxUsZc5kLcLS617XJzt4oM0a8akyaLqTC4OdC7OCYjJzc7NJtbtBbMeBtYr9dVNo1Zo4YIHh8PzMl3sH1De7PAZdFpfSuiIaqJ0NRGyWN+9rhcdD0PUZhVrpbyfqZ5Jpp5oL7muAmaPbZx/mQQnTe2vSFRGY2dnShwsXRXMn7r3d3xAvyIUC33OZ4k78zfMnmc1dujvJ6haQaiqlkHFrGNiB9uIj2qU6Q2T0UlI2jja6CNsnaEsN3udYi73uuXevkOCgqrYV8L/wALN+eJc/a/8N1X9x/polceqOyqm0dU+6YXzOf2bmWeQRZxaTuG/wBEL8dZdj9LXVUlXLJO18uDEGuAb6DGsFgRyaEHD8nr/lKr/uR/kxrnba9n7zIdJUzS8FoFSxou4YcmygDflk7kGg81Y2pepEWi45I4HSPEr8ZxkEg4Q3KwGVgFISFRkXQunZ6OUT0sronji03a4fJe3c9vQ+qxzU7O3uvwYeypg/5dn/kv/wDasHWTYtQ1b3Ssx0sjjdxiPoE8T2brtHM4QPvKjUPk7jF6da8s5Nha13W5LiD7AgqfTGmpquYzVMjpZXGwvuF9zGN3NHQfeVz5u4fqn8FprVrZTRUILmNdJMWlvbSHG4XFiWDusPgFwD5PtFhw9tU7rXxM5W+SoJ3rTq7HX0klLLcNkAs4b2uaQ5jx1DgD13bist6f0DNRTvp6hha9pNjYhr23yew7nNIsct17HNa6XJ1j1Vpq+LsqqISNGbTcte082vaQWn8eN1RQOrW16uooxFibUxt7omxF4HISXuW77A3tzsAF5tatp9bpBhike2KE96KIFoduye45uHTIcwVYGkfJ6iJJp6uSMcpI2ygdLgtJ9ZXv0LsEo4nB1RJLVW+ISI2esMsSOhKChSwgAkENdfCSCA6xscJ3OscjbcVa2wSjbN5xif3ZIqdp8He6AVYGtOy2lrzDiL4W08ZjjZFhY0NJBta2W4L06lbPINFmUwPkeZwwOxkHuY7WsPplBnHWTVmXR87qWobm3uut6MjNwe3mOY4HJTnVPbhNSQMp6iAVLY2hrZBJgkwgWaHAtIeQLC9x61dmnNXaetj7KqiZMzhiyIPNrhZzD1BBUErdgVC83jkqYRyDw/8AO0lBCtdNtMtdTvpYYBTxyjDI5z+0kcw95oAaAy+69zlyvlC9WtXJa+pZSwg3eRjeASI2fGe47hkDa+82Cual8n+ja68k1TK35Jcxn3taCp5q/qxTUMfZUsTYmnM2uXOPNziS5x8Sg5f/AA4ovmm+xFKEQEREBERAREQEREBERAREQEREBERAREQEREBERAREQEREBERAREQEREBERAREQEREBERAREQEREBERAREQEREBERAREQEREBERAREQEREBERAREQEREBERAREQEREBERAREQEREBERAREQEREBERAREQf/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5128" name="AutoShape 8" descr="http://www.clarksvillage.co.uk/common/images/store_directory/Adidas-store_logo.jpe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5133" name="Picture 13"/>
          <p:cNvPicPr>
            <a:picLocks noChangeAspect="1" noChangeArrowheads="1"/>
          </p:cNvPicPr>
          <p:nvPr/>
        </p:nvPicPr>
        <p:blipFill>
          <a:blip r:embed="rId6"/>
          <a:srcRect/>
          <a:stretch>
            <a:fillRect/>
          </a:stretch>
        </p:blipFill>
        <p:spPr bwMode="auto">
          <a:xfrm>
            <a:off x="4788024" y="4797152"/>
            <a:ext cx="2728342" cy="1234250"/>
          </a:xfrm>
          <a:prstGeom prst="rect">
            <a:avLst/>
          </a:prstGeom>
          <a:noFill/>
          <a:ln w="9525">
            <a:noFill/>
            <a:miter lim="800000"/>
            <a:headEnd/>
            <a:tailEnd/>
          </a:ln>
        </p:spPr>
      </p:pic>
      <p:pic>
        <p:nvPicPr>
          <p:cNvPr id="5134" name="Picture 14"/>
          <p:cNvPicPr>
            <a:picLocks noChangeAspect="1" noChangeArrowheads="1"/>
          </p:cNvPicPr>
          <p:nvPr/>
        </p:nvPicPr>
        <p:blipFill>
          <a:blip r:embed="rId7"/>
          <a:srcRect/>
          <a:stretch>
            <a:fillRect/>
          </a:stretch>
        </p:blipFill>
        <p:spPr bwMode="auto">
          <a:xfrm>
            <a:off x="7020272" y="4437112"/>
            <a:ext cx="1944216" cy="656113"/>
          </a:xfrm>
          <a:prstGeom prst="rect">
            <a:avLst/>
          </a:prstGeom>
          <a:noFill/>
          <a:ln w="9525">
            <a:noFill/>
            <a:miter lim="800000"/>
            <a:headEnd/>
            <a:tailEnd/>
          </a:ln>
        </p:spPr>
      </p:pic>
      <p:pic>
        <p:nvPicPr>
          <p:cNvPr id="5135" name="Picture 15"/>
          <p:cNvPicPr>
            <a:picLocks noChangeAspect="1" noChangeArrowheads="1"/>
          </p:cNvPicPr>
          <p:nvPr/>
        </p:nvPicPr>
        <p:blipFill>
          <a:blip r:embed="rId8"/>
          <a:srcRect/>
          <a:stretch>
            <a:fillRect/>
          </a:stretch>
        </p:blipFill>
        <p:spPr bwMode="auto">
          <a:xfrm>
            <a:off x="3275856" y="4437112"/>
            <a:ext cx="2232248" cy="626000"/>
          </a:xfrm>
          <a:prstGeom prst="rect">
            <a:avLst/>
          </a:prstGeom>
          <a:noFill/>
          <a:ln w="9525">
            <a:noFill/>
            <a:miter lim="800000"/>
            <a:headEnd/>
            <a:tailEnd/>
          </a:ln>
        </p:spPr>
      </p:pic>
      <p:pic>
        <p:nvPicPr>
          <p:cNvPr id="5136" name="Picture 16"/>
          <p:cNvPicPr>
            <a:picLocks noChangeAspect="1" noChangeArrowheads="1"/>
          </p:cNvPicPr>
          <p:nvPr/>
        </p:nvPicPr>
        <p:blipFill>
          <a:blip r:embed="rId9"/>
          <a:srcRect/>
          <a:stretch>
            <a:fillRect/>
          </a:stretch>
        </p:blipFill>
        <p:spPr bwMode="auto">
          <a:xfrm>
            <a:off x="5004048" y="2564904"/>
            <a:ext cx="3764699" cy="576064"/>
          </a:xfrm>
          <a:prstGeom prst="rect">
            <a:avLst/>
          </a:prstGeom>
          <a:noFill/>
          <a:ln w="9525">
            <a:noFill/>
            <a:miter lim="800000"/>
            <a:headEnd/>
            <a:tailEnd/>
          </a:ln>
        </p:spPr>
      </p:pic>
      <p:sp>
        <p:nvSpPr>
          <p:cNvPr id="36" name="Left Arrow 35"/>
          <p:cNvSpPr/>
          <p:nvPr/>
        </p:nvSpPr>
        <p:spPr>
          <a:xfrm rot="17447347">
            <a:off x="4066955" y="3562627"/>
            <a:ext cx="936104" cy="504056"/>
          </a:xfrm>
          <a:prstGeom prst="lef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Left Arrow 36"/>
          <p:cNvSpPr/>
          <p:nvPr/>
        </p:nvSpPr>
        <p:spPr>
          <a:xfrm rot="16200000">
            <a:off x="5386397" y="3910747"/>
            <a:ext cx="1584176" cy="476666"/>
          </a:xfrm>
          <a:prstGeom prst="lef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Left Arrow 37"/>
          <p:cNvSpPr/>
          <p:nvPr/>
        </p:nvSpPr>
        <p:spPr>
          <a:xfrm rot="15333549">
            <a:off x="6987441" y="3605847"/>
            <a:ext cx="974376" cy="476666"/>
          </a:xfrm>
          <a:prstGeom prst="left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39" name="Group 38"/>
          <p:cNvGrpSpPr/>
          <p:nvPr/>
        </p:nvGrpSpPr>
        <p:grpSpPr>
          <a:xfrm>
            <a:off x="539552" y="2060848"/>
            <a:ext cx="360040" cy="360040"/>
            <a:chOff x="5435968" y="1567823"/>
            <a:chExt cx="524564" cy="524564"/>
          </a:xfrm>
        </p:grpSpPr>
        <p:sp>
          <p:nvSpPr>
            <p:cNvPr id="40" name="Oval 39"/>
            <p:cNvSpPr/>
            <p:nvPr/>
          </p:nvSpPr>
          <p:spPr>
            <a:xfrm>
              <a:off x="5435968" y="1567823"/>
              <a:ext cx="372164" cy="372164"/>
            </a:xfrm>
            <a:prstGeom prst="ellipse">
              <a:avLst/>
            </a:prstGeom>
            <a:solidFill>
              <a:srgbClr val="8DC63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588368" y="1720223"/>
              <a:ext cx="372164" cy="372164"/>
            </a:xfrm>
            <a:prstGeom prst="ellipse">
              <a:avLst/>
            </a:prstGeom>
            <a:solidFill>
              <a:srgbClr val="3E8F38">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Challenge</a:t>
            </a:r>
            <a:endParaRPr lang="en-GB" dirty="0"/>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6" name="Rectangle 5"/>
          <p:cNvSpPr/>
          <p:nvPr/>
        </p:nvSpPr>
        <p:spPr>
          <a:xfrm>
            <a:off x="459095" y="3881107"/>
            <a:ext cx="2816761"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9095" y="1986094"/>
            <a:ext cx="2816761"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95143" y="2002992"/>
            <a:ext cx="2225639" cy="1692771"/>
          </a:xfrm>
          <a:prstGeom prst="rect">
            <a:avLst/>
          </a:prstGeom>
          <a:noFill/>
        </p:spPr>
        <p:txBody>
          <a:bodyPr wrap="square" rtlCol="0">
            <a:spAutoFit/>
          </a:bodyPr>
          <a:lstStyle/>
          <a:p>
            <a:pPr lvl="0">
              <a:defRPr/>
            </a:pPr>
            <a:r>
              <a:rPr lang="en-US" sz="1400" dirty="0" smtClean="0">
                <a:solidFill>
                  <a:srgbClr val="8DC63F"/>
                </a:solidFill>
                <a:latin typeface="Rockwell"/>
                <a:cs typeface="Rockwell"/>
              </a:rPr>
              <a:t>Feed Setup</a:t>
            </a:r>
          </a:p>
          <a:p>
            <a:pPr lvl="0">
              <a:defRPr/>
            </a:pPr>
            <a:endParaRPr lang="en-US" sz="900" dirty="0" smtClean="0">
              <a:latin typeface="Avenir LT Std 35 Light"/>
              <a:cs typeface="Avenir LT Std 35 Light"/>
            </a:endParaRPr>
          </a:p>
          <a:p>
            <a:pPr lvl="0">
              <a:defRPr/>
            </a:pPr>
            <a:r>
              <a:rPr lang="en-GB" sz="900" dirty="0" smtClean="0">
                <a:latin typeface="Avenir LT Std 35 Light"/>
                <a:cs typeface="Avenir LT Std 35 Light"/>
              </a:rPr>
              <a:t>We worked with the </a:t>
            </a:r>
            <a:r>
              <a:rPr lang="en-GB" sz="900" dirty="0" smtClean="0">
                <a:latin typeface="Avenir LT Std 35 Light"/>
                <a:cs typeface="Avenir LT Std 35 Light"/>
              </a:rPr>
              <a:t>iP</a:t>
            </a:r>
            <a:r>
              <a:rPr lang="en-GB" sz="900" dirty="0" smtClean="0">
                <a:latin typeface="Avenir LT Std 35 Light"/>
                <a:cs typeface="Avenir LT Std 35 Light"/>
              </a:rPr>
              <a:t> US to </a:t>
            </a:r>
            <a:r>
              <a:rPr lang="en-GB" sz="900" dirty="0" smtClean="0">
                <a:latin typeface="Avenir LT Std 35 Light"/>
                <a:cs typeface="Avenir LT Std 35 Light"/>
              </a:rPr>
              <a:t>tailor the </a:t>
            </a:r>
            <a:r>
              <a:rPr lang="en-GB" sz="900" dirty="0" smtClean="0">
                <a:latin typeface="Avenir LT Std 35 Light"/>
                <a:cs typeface="Avenir LT Std 35 Light"/>
              </a:rPr>
              <a:t>product </a:t>
            </a:r>
            <a:r>
              <a:rPr lang="en-GB" sz="900" dirty="0" smtClean="0">
                <a:latin typeface="Avenir LT Std 35 Light"/>
                <a:cs typeface="Avenir LT Std 35 Light"/>
              </a:rPr>
              <a:t>feed </a:t>
            </a:r>
            <a:r>
              <a:rPr lang="en-GB" sz="900" dirty="0" smtClean="0">
                <a:latin typeface="Avenir LT Std 35 Light"/>
                <a:cs typeface="Avenir LT Std 35 Light"/>
              </a:rPr>
              <a:t>in line with </a:t>
            </a:r>
            <a:r>
              <a:rPr lang="en-GB" sz="900" dirty="0" smtClean="0">
                <a:latin typeface="Avenir LT Std 35 Light"/>
                <a:cs typeface="Avenir LT Std 35 Light"/>
              </a:rPr>
              <a:t>Marin requirements.</a:t>
            </a:r>
            <a:endParaRPr lang="en-GB" sz="900" dirty="0" smtClean="0">
              <a:latin typeface="Avenir LT Std 35 Light"/>
              <a:cs typeface="Avenir LT Std 35 Light"/>
            </a:endParaRPr>
          </a:p>
          <a:p>
            <a:pPr lvl="0">
              <a:defRPr/>
            </a:pPr>
            <a:endParaRPr lang="en-GB" sz="900" dirty="0" smtClean="0">
              <a:latin typeface="Avenir LT Std 35 Light"/>
              <a:cs typeface="Avenir LT Std 35 Light"/>
            </a:endParaRPr>
          </a:p>
          <a:p>
            <a:pPr lvl="0">
              <a:defRPr/>
            </a:pPr>
            <a:r>
              <a:rPr lang="en-GB" sz="900" dirty="0" smtClean="0">
                <a:latin typeface="Avenir LT Std 35 Light"/>
                <a:cs typeface="Avenir LT Std 35 Light"/>
              </a:rPr>
              <a:t>Marin makes use of the this feed and a template that we setup to create long tail keywords with specific creative that highlights the product and the current price.</a:t>
            </a:r>
            <a:endParaRPr lang="en-US" sz="900" dirty="0" smtClean="0">
              <a:latin typeface="Avenir LT Std 35 Light"/>
              <a:cs typeface="Avenir LT Std 35 Light"/>
            </a:endParaRPr>
          </a:p>
        </p:txBody>
      </p:sp>
      <p:sp>
        <p:nvSpPr>
          <p:cNvPr id="10" name="Rounded Rectangle 9"/>
          <p:cNvSpPr/>
          <p:nvPr/>
        </p:nvSpPr>
        <p:spPr>
          <a:xfrm>
            <a:off x="536046" y="204871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22159" y="3940445"/>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78209" y="3861048"/>
            <a:ext cx="2225639" cy="1692771"/>
          </a:xfrm>
          <a:prstGeom prst="rect">
            <a:avLst/>
          </a:prstGeom>
          <a:noFill/>
        </p:spPr>
        <p:txBody>
          <a:bodyPr wrap="square" rtlCol="0">
            <a:spAutoFit/>
          </a:bodyPr>
          <a:lstStyle/>
          <a:p>
            <a:pPr>
              <a:defRPr/>
            </a:pPr>
            <a:r>
              <a:rPr lang="en-US" sz="1400" dirty="0" smtClean="0">
                <a:solidFill>
                  <a:srgbClr val="8DC63F"/>
                </a:solidFill>
                <a:latin typeface="Rockwell"/>
                <a:cs typeface="Rockwell"/>
              </a:rPr>
              <a:t>Challenges</a:t>
            </a:r>
          </a:p>
          <a:p>
            <a:endParaRPr lang="en-US" sz="900" dirty="0" smtClean="0">
              <a:latin typeface="Avenir LT Std 35 Light"/>
              <a:cs typeface="Avenir LT Std 35 Light"/>
            </a:endParaRPr>
          </a:p>
          <a:p>
            <a:r>
              <a:rPr lang="en-GB" sz="900" dirty="0" smtClean="0">
                <a:latin typeface="Avenir LT Std 35 Light"/>
                <a:cs typeface="Avenir LT Std 35 Light"/>
              </a:rPr>
              <a:t>The initial feed was not setup for PPC so titles did not fit within character requirements and columns were missing. Multiple versions were required before settling on one that would provide the required outcome.</a:t>
            </a:r>
          </a:p>
          <a:p>
            <a:endParaRPr lang="en-GB" sz="900" dirty="0" smtClean="0">
              <a:latin typeface="Avenir LT Std 35 Light"/>
              <a:cs typeface="Avenir LT Std 35 Light"/>
            </a:endParaRPr>
          </a:p>
          <a:p>
            <a:r>
              <a:rPr lang="en-GB" sz="900" dirty="0" smtClean="0">
                <a:latin typeface="Avenir LT Std 35 Light"/>
                <a:cs typeface="Avenir LT Std 35 Light"/>
              </a:rPr>
              <a:t>A template had to be setup and tested before activity could be set live. </a:t>
            </a:r>
            <a:endParaRPr lang="en-US" sz="900" dirty="0" smtClean="0">
              <a:latin typeface="Avenir LT Std 35 Light"/>
              <a:cs typeface="Avenir LT Std 35 Light"/>
            </a:endParaRP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4308744" cy="415498"/>
          </a:xfrm>
          <a:prstGeom prst="rect">
            <a:avLst/>
          </a:prstGeom>
          <a:noFill/>
        </p:spPr>
        <p:txBody>
          <a:bodyPr wrap="none" rtlCol="0">
            <a:spAutoFit/>
          </a:bodyPr>
          <a:lstStyle/>
          <a:p>
            <a:r>
              <a:rPr lang="en-US" sz="2100" dirty="0" smtClean="0">
                <a:solidFill>
                  <a:srgbClr val="FFFFFF"/>
                </a:solidFill>
                <a:effectLst>
                  <a:outerShdw blurRad="38100" dist="38100" dir="2700000" algn="tl">
                    <a:srgbClr val="000000">
                      <a:alpha val="43137"/>
                    </a:srgbClr>
                  </a:outerShdw>
                </a:effectLst>
                <a:latin typeface="Rockwell"/>
                <a:cs typeface="Rockwell"/>
              </a:rPr>
              <a:t>Feed Setup and Marin Integration</a:t>
            </a:r>
            <a:endParaRPr lang="en-US" sz="2100" dirty="0">
              <a:solidFill>
                <a:srgbClr val="FFFFFF"/>
              </a:solidFill>
              <a:effectLst>
                <a:outerShdw blurRad="38100" dist="38100" dir="2700000" algn="tl">
                  <a:srgbClr val="000000">
                    <a:alpha val="43137"/>
                  </a:srgbClr>
                </a:outerShdw>
              </a:effectLst>
              <a:latin typeface="Rockwell"/>
              <a:cs typeface="Rockwell"/>
            </a:endParaRPr>
          </a:p>
        </p:txBody>
      </p:sp>
      <p:pic>
        <p:nvPicPr>
          <p:cNvPr id="27" name="Picture 94" descr="Screen shot 2012-07-17 at 10.29.20.png"/>
          <p:cNvPicPr>
            <a:picLocks noChangeAspect="1"/>
          </p:cNvPicPr>
          <p:nvPr/>
        </p:nvPicPr>
        <p:blipFill>
          <a:blip r:embed="rId2"/>
          <a:srcRect/>
          <a:stretch>
            <a:fillRect/>
          </a:stretch>
        </p:blipFill>
        <p:spPr bwMode="auto">
          <a:xfrm>
            <a:off x="559075" y="2094982"/>
            <a:ext cx="390821" cy="344346"/>
          </a:xfrm>
          <a:prstGeom prst="rect">
            <a:avLst/>
          </a:prstGeom>
          <a:noFill/>
          <a:ln w="9525">
            <a:noFill/>
            <a:miter lim="800000"/>
            <a:headEnd/>
            <a:tailEnd/>
          </a:ln>
        </p:spPr>
      </p:pic>
      <p:pic>
        <p:nvPicPr>
          <p:cNvPr id="29" name="Picture 96" descr="Screen shot 2012-07-17 at 10.31.15.png"/>
          <p:cNvPicPr>
            <a:picLocks noChangeAspect="1"/>
          </p:cNvPicPr>
          <p:nvPr/>
        </p:nvPicPr>
        <p:blipFill>
          <a:blip r:embed="rId3"/>
          <a:srcRect/>
          <a:stretch>
            <a:fillRect/>
          </a:stretch>
        </p:blipFill>
        <p:spPr bwMode="auto">
          <a:xfrm>
            <a:off x="560578" y="3970056"/>
            <a:ext cx="360040" cy="377657"/>
          </a:xfrm>
          <a:prstGeom prst="rect">
            <a:avLst/>
          </a:prstGeom>
          <a:noFill/>
          <a:ln w="9525">
            <a:noFill/>
            <a:miter lim="800000"/>
            <a:headEnd/>
            <a:tailEnd/>
          </a:ln>
        </p:spPr>
      </p:pic>
      <p:pic>
        <p:nvPicPr>
          <p:cNvPr id="21" name="Picture 20"/>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4"/>
              <a:srcRect l="80178" t="47456" r="8231" b="26822"/>
              <a:stretch>
                <a:fillRect/>
              </a:stretch>
            </p:blipFill>
          </mc:Choice>
          <mc:Fallback>
            <p:blipFill>
              <a:blip r:embed="rId15"/>
              <a:srcRect l="80178" t="47456" r="8231" b="26822"/>
              <a:stretch>
                <a:fillRect/>
              </a:stretch>
            </p:blipFill>
          </mc:Fallback>
        </mc:AlternateContent>
        <p:spPr>
          <a:xfrm>
            <a:off x="546394" y="1080168"/>
            <a:ext cx="597770" cy="674001"/>
          </a:xfrm>
          <a:prstGeom prst="rect">
            <a:avLst/>
          </a:prstGeom>
        </p:spPr>
      </p:pic>
      <p:pic>
        <p:nvPicPr>
          <p:cNvPr id="23" name="Picture 22"/>
          <p:cNvPicPr>
            <a:picLocks noChangeAspect="1" noChangeArrowheads="1"/>
          </p:cNvPicPr>
          <p:nvPr/>
        </p:nvPicPr>
        <p:blipFill>
          <a:blip r:embed="rId16"/>
          <a:srcRect/>
          <a:stretch>
            <a:fillRect/>
          </a:stretch>
        </p:blipFill>
        <p:spPr bwMode="auto">
          <a:xfrm>
            <a:off x="7020272" y="1196752"/>
            <a:ext cx="1599146" cy="463372"/>
          </a:xfrm>
          <a:prstGeom prst="rect">
            <a:avLst/>
          </a:prstGeom>
          <a:noFill/>
          <a:ln w="9525">
            <a:noFill/>
            <a:miter lim="800000"/>
            <a:headEnd/>
            <a:tailEnd/>
          </a:ln>
        </p:spPr>
      </p:pic>
      <p:pic>
        <p:nvPicPr>
          <p:cNvPr id="24" name="Picture 77" descr="globe (creds).png"/>
          <p:cNvPicPr>
            <a:picLocks noChangeAspect="1"/>
          </p:cNvPicPr>
          <p:nvPr/>
        </p:nvPicPr>
        <p:blipFill>
          <a:blip r:embed="rId17"/>
          <a:srcRect/>
          <a:stretch>
            <a:fillRect/>
          </a:stretch>
        </p:blipFill>
        <p:spPr bwMode="auto">
          <a:xfrm>
            <a:off x="4860032" y="2420888"/>
            <a:ext cx="2664296" cy="3027878"/>
          </a:xfrm>
          <a:prstGeom prst="rect">
            <a:avLst/>
          </a:prstGeom>
          <a:noFill/>
          <a:ln w="9525">
            <a:noFill/>
            <a:miter lim="800000"/>
            <a:headEnd/>
            <a:tailEnd/>
          </a:ln>
        </p:spPr>
      </p:pic>
      <p:pic>
        <p:nvPicPr>
          <p:cNvPr id="25" name="Picture 2" descr="https://encrypted-tbn3.google.com/images?q=tbn:ANd9GcRpVvUI7RAzJn1AZsV4wtI2uJsbbg4xYSt1kHUgCxoTk1C17xW5"/>
          <p:cNvPicPr>
            <a:picLocks noChangeAspect="1" noChangeArrowheads="1"/>
          </p:cNvPicPr>
          <p:nvPr/>
        </p:nvPicPr>
        <p:blipFill>
          <a:blip r:embed="rId18" cstate="print"/>
          <a:srcRect/>
          <a:stretch>
            <a:fillRect/>
          </a:stretch>
        </p:blipFill>
        <p:spPr bwMode="auto">
          <a:xfrm>
            <a:off x="7452320" y="2348880"/>
            <a:ext cx="1296144" cy="648073"/>
          </a:xfrm>
          <a:prstGeom prst="rect">
            <a:avLst/>
          </a:prstGeom>
          <a:noFill/>
        </p:spPr>
      </p:pic>
      <p:pic>
        <p:nvPicPr>
          <p:cNvPr id="28" name="Picture 2" descr="http://resources.woodlands-junior.kent.sch.uk/customs/images/uk.jpg"/>
          <p:cNvPicPr>
            <a:picLocks noChangeAspect="1" noChangeArrowheads="1"/>
          </p:cNvPicPr>
          <p:nvPr/>
        </p:nvPicPr>
        <p:blipFill>
          <a:blip r:embed="rId19"/>
          <a:srcRect/>
          <a:stretch>
            <a:fillRect/>
          </a:stretch>
        </p:blipFill>
        <p:spPr bwMode="auto">
          <a:xfrm>
            <a:off x="3851920" y="4437112"/>
            <a:ext cx="1008112" cy="505066"/>
          </a:xfrm>
          <a:prstGeom prst="rect">
            <a:avLst/>
          </a:prstGeom>
          <a:noFill/>
        </p:spPr>
      </p:pic>
      <p:pic>
        <p:nvPicPr>
          <p:cNvPr id="30" name="Picture 4" descr="https://encrypted-tbn2.gstatic.com/images?q=tbn:ANd9GcTNgnE5tibO25-kdkaIeZ7vsoCnqZQnfKOt_sNN3AS4PQC7zGLS"/>
          <p:cNvPicPr>
            <a:picLocks noChangeAspect="1" noChangeArrowheads="1"/>
          </p:cNvPicPr>
          <p:nvPr/>
        </p:nvPicPr>
        <p:blipFill>
          <a:blip r:embed="rId20"/>
          <a:srcRect/>
          <a:stretch>
            <a:fillRect/>
          </a:stretch>
        </p:blipFill>
        <p:spPr bwMode="auto">
          <a:xfrm>
            <a:off x="3851920" y="2564904"/>
            <a:ext cx="958634" cy="504056"/>
          </a:xfrm>
          <a:prstGeom prst="rect">
            <a:avLst/>
          </a:prstGeom>
          <a:noFill/>
        </p:spPr>
      </p:pic>
      <p:pic>
        <p:nvPicPr>
          <p:cNvPr id="31" name="Picture 10" descr="http://www.clarksvillage.co.uk/common/images/store_directory/Adidas-store_logo.jpeg"/>
          <p:cNvPicPr>
            <a:picLocks noChangeAspect="1" noChangeArrowheads="1"/>
          </p:cNvPicPr>
          <p:nvPr/>
        </p:nvPicPr>
        <p:blipFill>
          <a:blip r:embed="rId21"/>
          <a:srcRect/>
          <a:stretch>
            <a:fillRect/>
          </a:stretch>
        </p:blipFill>
        <p:spPr bwMode="auto">
          <a:xfrm>
            <a:off x="7668344" y="3789040"/>
            <a:ext cx="936104" cy="936104"/>
          </a:xfrm>
          <a:prstGeom prst="rect">
            <a:avLst/>
          </a:prstGeom>
          <a:noFill/>
        </p:spPr>
      </p:pic>
      <p:grpSp>
        <p:nvGrpSpPr>
          <p:cNvPr id="32" name="Group 31"/>
          <p:cNvGrpSpPr/>
          <p:nvPr/>
        </p:nvGrpSpPr>
        <p:grpSpPr>
          <a:xfrm>
            <a:off x="3995936" y="3356992"/>
            <a:ext cx="576064" cy="576064"/>
            <a:chOff x="7236296" y="4221088"/>
            <a:chExt cx="1609546" cy="1549841"/>
          </a:xfrm>
        </p:grpSpPr>
        <p:sp>
          <p:nvSpPr>
            <p:cNvPr id="33" name="Rounded Rectangle 32"/>
            <p:cNvSpPr/>
            <p:nvPr/>
          </p:nvSpPr>
          <p:spPr>
            <a:xfrm>
              <a:off x="7236296" y="4221088"/>
              <a:ext cx="1609546" cy="1549841"/>
            </a:xfrm>
            <a:prstGeom prst="roundRect">
              <a:avLst/>
            </a:prstGeom>
            <a:solidFill>
              <a:srgbClr val="8DC63F"/>
            </a:solidFill>
            <a:ln>
              <a:noFill/>
            </a:ln>
            <a:effectLst>
              <a:outerShdw blurRad="165100" dir="5400000" rotWithShape="0">
                <a:srgbClr val="000000">
                  <a:alpha val="66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2"/>
                <a:stretch>
                  <a:fillRect/>
                </a:stretch>
              </p:blipFill>
            </mc:Choice>
            <mc:Fallback>
              <p:blipFill>
                <a:blip r:embed="rId23"/>
                <a:stretch>
                  <a:fillRect/>
                </a:stretch>
              </p:blipFill>
            </mc:Fallback>
          </mc:AlternateContent>
          <p:spPr>
            <a:xfrm>
              <a:off x="7383274" y="4353691"/>
              <a:ext cx="1315590" cy="1284635"/>
            </a:xfrm>
            <a:prstGeom prst="rect">
              <a:avLst/>
            </a:prstGeom>
            <a:noFill/>
          </p:spPr>
        </p:pic>
      </p:grpSp>
      <p:pic>
        <p:nvPicPr>
          <p:cNvPr id="35" name="Picture 12" descr="http://www-03.ibm.com/software/lotus/symphony/gallery.nsf/GalleryClipArtAll/8940CB844F4A7CFE85257595005A8896/$File/A135-CircleArrow-DarkBlue.png"/>
          <p:cNvPicPr>
            <a:picLocks noChangeAspect="1" noChangeArrowheads="1"/>
          </p:cNvPicPr>
          <p:nvPr/>
        </p:nvPicPr>
        <p:blipFill>
          <a:blip r:embed="rId24"/>
          <a:srcRect/>
          <a:stretch>
            <a:fillRect/>
          </a:stretch>
        </p:blipFill>
        <p:spPr bwMode="auto">
          <a:xfrm>
            <a:off x="5292080" y="2780928"/>
            <a:ext cx="1835696" cy="196024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Strategy</a:t>
            </a:r>
            <a:endParaRPr lang="en-GB" dirty="0"/>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6" name="Rectangle 5"/>
          <p:cNvSpPr/>
          <p:nvPr/>
        </p:nvSpPr>
        <p:spPr>
          <a:xfrm>
            <a:off x="459095" y="3881106"/>
            <a:ext cx="2816761" cy="199616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9095" y="1844824"/>
            <a:ext cx="2816761" cy="194421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71600" y="1844824"/>
            <a:ext cx="2225639" cy="2246769"/>
          </a:xfrm>
          <a:prstGeom prst="rect">
            <a:avLst/>
          </a:prstGeom>
          <a:noFill/>
        </p:spPr>
        <p:txBody>
          <a:bodyPr wrap="square" rtlCol="0">
            <a:spAutoFit/>
          </a:bodyPr>
          <a:lstStyle/>
          <a:p>
            <a:pPr lvl="0">
              <a:defRPr/>
            </a:pPr>
            <a:r>
              <a:rPr lang="en-US" sz="1400" dirty="0" smtClean="0">
                <a:solidFill>
                  <a:srgbClr val="8DC63F"/>
                </a:solidFill>
                <a:latin typeface="Rockwell"/>
                <a:cs typeface="Rockwell"/>
              </a:rPr>
              <a:t>Targeted</a:t>
            </a:r>
            <a:r>
              <a:rPr lang="en-US" sz="1400" dirty="0" smtClean="0">
                <a:solidFill>
                  <a:srgbClr val="8DC63F"/>
                </a:solidFill>
                <a:latin typeface="Rockwell"/>
                <a:cs typeface="Rockwell"/>
              </a:rPr>
              <a:t> </a:t>
            </a:r>
            <a:r>
              <a:rPr lang="en-US" sz="1400" dirty="0" smtClean="0">
                <a:solidFill>
                  <a:srgbClr val="8DC63F"/>
                </a:solidFill>
                <a:latin typeface="Rockwell"/>
                <a:cs typeface="Rockwell"/>
              </a:rPr>
              <a:t>Keywords</a:t>
            </a:r>
          </a:p>
          <a:p>
            <a:pPr lvl="0">
              <a:defRPr/>
            </a:pPr>
            <a:endParaRPr lang="en-US" sz="900" dirty="0" smtClean="0">
              <a:latin typeface="Avenir LT Std 35 Light"/>
              <a:cs typeface="Avenir LT Std 35 Light"/>
            </a:endParaRPr>
          </a:p>
          <a:p>
            <a:pPr lvl="0">
              <a:defRPr/>
            </a:pPr>
            <a:r>
              <a:rPr lang="en-GB" sz="900" dirty="0" smtClean="0">
                <a:latin typeface="Avenir LT Std 35 Light"/>
                <a:cs typeface="Avenir LT Std 35 Light"/>
              </a:rPr>
              <a:t>The </a:t>
            </a:r>
            <a:r>
              <a:rPr lang="en-GB" sz="900" dirty="0" smtClean="0">
                <a:latin typeface="Avenir LT Std 35 Light"/>
                <a:cs typeface="Avenir LT Std 35 Light"/>
              </a:rPr>
              <a:t>system </a:t>
            </a:r>
            <a:r>
              <a:rPr lang="en-GB" sz="900" dirty="0" smtClean="0">
                <a:latin typeface="Avenir LT Std 35 Light"/>
                <a:cs typeface="Avenir LT Std 35 Light"/>
              </a:rPr>
              <a:t>was </a:t>
            </a:r>
            <a:r>
              <a:rPr lang="en-GB" sz="900" dirty="0" smtClean="0">
                <a:latin typeface="Avenir LT Std 35 Light"/>
                <a:cs typeface="Avenir LT Std 35 Light"/>
              </a:rPr>
              <a:t>able to automate </a:t>
            </a:r>
            <a:r>
              <a:rPr lang="en-GB" sz="900" dirty="0" smtClean="0">
                <a:latin typeface="Avenir LT Std 35 Light"/>
                <a:cs typeface="Avenir LT Std 35 Light"/>
              </a:rPr>
              <a:t>long tail and specific </a:t>
            </a:r>
            <a:r>
              <a:rPr lang="en-GB" sz="900" dirty="0" smtClean="0">
                <a:latin typeface="Avenir LT Std 35 Light"/>
                <a:cs typeface="Avenir LT Std 35 Light"/>
              </a:rPr>
              <a:t> product focused keywords to </a:t>
            </a:r>
            <a:r>
              <a:rPr lang="en-GB" sz="900" dirty="0" smtClean="0">
                <a:latin typeface="Avenir LT Std 35 Light"/>
                <a:cs typeface="Avenir LT Std 35 Light"/>
              </a:rPr>
              <a:t>each </a:t>
            </a:r>
            <a:r>
              <a:rPr lang="en-GB" sz="900" dirty="0" smtClean="0">
                <a:latin typeface="Avenir LT Std 35 Light"/>
                <a:cs typeface="Avenir LT Std 35 Light"/>
              </a:rPr>
              <a:t>product.</a:t>
            </a:r>
            <a:endParaRPr lang="en-GB" sz="900" dirty="0" smtClean="0">
              <a:latin typeface="Avenir LT Std 35 Light"/>
              <a:cs typeface="Avenir LT Std 35 Light"/>
            </a:endParaRPr>
          </a:p>
          <a:p>
            <a:pPr lvl="0">
              <a:defRPr/>
            </a:pPr>
            <a:endParaRPr lang="en-GB" sz="900" dirty="0" smtClean="0">
              <a:latin typeface="Avenir LT Std 35 Light"/>
              <a:cs typeface="Avenir LT Std 35 Light"/>
            </a:endParaRPr>
          </a:p>
          <a:p>
            <a:pPr lvl="0">
              <a:defRPr/>
            </a:pPr>
            <a:r>
              <a:rPr lang="en-GB" sz="900" dirty="0" smtClean="0">
                <a:latin typeface="Avenir LT Std 35 Light"/>
                <a:cs typeface="Avenir LT Std 35 Light"/>
              </a:rPr>
              <a:t>Due to this tailored approach to the keywords and creative the Cost of Sale for the activity has consistently remained below the targeted 18% threshold and the average position for the account beats the normal activity at all times.</a:t>
            </a:r>
          </a:p>
          <a:p>
            <a:pPr lvl="0">
              <a:defRPr/>
            </a:pPr>
            <a:endParaRPr lang="en-GB" sz="900" dirty="0" smtClean="0">
              <a:latin typeface="Avenir LT Std 35 Light"/>
              <a:cs typeface="Avenir LT Std 35 Light"/>
            </a:endParaRPr>
          </a:p>
          <a:p>
            <a:pPr lvl="0">
              <a:defRPr/>
            </a:pPr>
            <a:endParaRPr lang="en-US" sz="900" dirty="0" smtClean="0">
              <a:latin typeface="Avenir LT Std 35 Light"/>
              <a:cs typeface="Avenir LT Std 35 Light"/>
            </a:endParaRPr>
          </a:p>
        </p:txBody>
      </p:sp>
      <p:sp>
        <p:nvSpPr>
          <p:cNvPr id="10" name="Rounded Rectangle 9"/>
          <p:cNvSpPr/>
          <p:nvPr/>
        </p:nvSpPr>
        <p:spPr>
          <a:xfrm>
            <a:off x="536046" y="204871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22159" y="3940445"/>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78209" y="3861048"/>
            <a:ext cx="2225639" cy="1969770"/>
          </a:xfrm>
          <a:prstGeom prst="rect">
            <a:avLst/>
          </a:prstGeom>
          <a:noFill/>
        </p:spPr>
        <p:txBody>
          <a:bodyPr wrap="square" rtlCol="0">
            <a:spAutoFit/>
          </a:bodyPr>
          <a:lstStyle/>
          <a:p>
            <a:pPr>
              <a:defRPr/>
            </a:pPr>
            <a:r>
              <a:rPr lang="en-US" sz="1400" dirty="0" smtClean="0">
                <a:solidFill>
                  <a:srgbClr val="8DC63F"/>
                </a:solidFill>
                <a:latin typeface="Rockwell"/>
                <a:cs typeface="Rockwell"/>
              </a:rPr>
              <a:t>Automated Approach</a:t>
            </a:r>
          </a:p>
          <a:p>
            <a:endParaRPr lang="en-US" sz="900" dirty="0" smtClean="0">
              <a:latin typeface="Avenir LT Std 35 Light"/>
              <a:cs typeface="Avenir LT Std 35 Light"/>
            </a:endParaRPr>
          </a:p>
          <a:p>
            <a:r>
              <a:rPr lang="en-GB" sz="900" dirty="0" smtClean="0">
                <a:latin typeface="Avenir LT Std 35 Light"/>
                <a:cs typeface="Avenir LT Std 35 Light"/>
              </a:rPr>
              <a:t>The set-up </a:t>
            </a:r>
            <a:r>
              <a:rPr lang="en-GB" sz="900" dirty="0" smtClean="0">
                <a:latin typeface="Avenir LT Std 35 Light"/>
                <a:cs typeface="Avenir LT Std 35 Light"/>
              </a:rPr>
              <a:t>required </a:t>
            </a:r>
            <a:r>
              <a:rPr lang="en-GB" sz="900" dirty="0" smtClean="0">
                <a:latin typeface="Avenir LT Std 35 Light"/>
                <a:cs typeface="Avenir LT Std 35 Light"/>
              </a:rPr>
              <a:t>the creation of a new product feed  and integration with the Marin template. </a:t>
            </a:r>
            <a:r>
              <a:rPr lang="en-GB" sz="900" dirty="0" smtClean="0">
                <a:latin typeface="Avenir LT Std 35 Light"/>
                <a:cs typeface="Avenir LT Std 35 Light"/>
              </a:rPr>
              <a:t>Following this, the </a:t>
            </a:r>
            <a:r>
              <a:rPr lang="en-GB" sz="900" dirty="0" smtClean="0">
                <a:latin typeface="Avenir LT Std 35 Light"/>
                <a:cs typeface="Avenir LT Std 35 Light"/>
              </a:rPr>
              <a:t>activity </a:t>
            </a:r>
            <a:r>
              <a:rPr lang="en-GB" sz="900" dirty="0" smtClean="0">
                <a:latin typeface="Avenir LT Std 35 Light"/>
                <a:cs typeface="Avenir LT Std 35 Light"/>
              </a:rPr>
              <a:t>was </a:t>
            </a:r>
            <a:r>
              <a:rPr lang="en-GB" sz="900" dirty="0" smtClean="0">
                <a:latin typeface="Avenir LT Std 35 Light"/>
                <a:cs typeface="Avenir LT Std 35 Light"/>
              </a:rPr>
              <a:t>allowed </a:t>
            </a:r>
            <a:r>
              <a:rPr lang="en-GB" sz="900" dirty="0" smtClean="0">
                <a:latin typeface="Avenir LT Std 35 Light"/>
                <a:cs typeface="Avenir LT Std 35 Light"/>
              </a:rPr>
              <a:t>to run automatically.</a:t>
            </a:r>
          </a:p>
          <a:p>
            <a:endParaRPr lang="en-GB" sz="900" dirty="0" smtClean="0">
              <a:latin typeface="Avenir LT Std 35 Light"/>
              <a:cs typeface="Avenir LT Std 35 Light"/>
            </a:endParaRPr>
          </a:p>
          <a:p>
            <a:r>
              <a:rPr lang="en-GB" sz="900" dirty="0" smtClean="0">
                <a:latin typeface="Avenir LT Std 35 Light"/>
                <a:cs typeface="Avenir LT Std 35 Light"/>
              </a:rPr>
              <a:t>The campaigns, ad groups, keywords and creative are all created without any direct </a:t>
            </a:r>
            <a:r>
              <a:rPr lang="en-GB" sz="900" dirty="0" smtClean="0">
                <a:latin typeface="Avenir LT Std 35 Light"/>
                <a:cs typeface="Avenir LT Std 35 Light"/>
              </a:rPr>
              <a:t>input. iP</a:t>
            </a:r>
            <a:r>
              <a:rPr lang="en-GB" sz="900" dirty="0" smtClean="0">
                <a:latin typeface="Avenir LT Std 35 Light"/>
                <a:cs typeface="Avenir LT Std 35 Light"/>
              </a:rPr>
              <a:t> UK applied  tailored </a:t>
            </a:r>
            <a:r>
              <a:rPr lang="en-GB" sz="900" dirty="0" smtClean="0">
                <a:latin typeface="Avenir LT Std 35 Light"/>
                <a:cs typeface="Avenir LT Std 35 Light"/>
              </a:rPr>
              <a:t>templates and </a:t>
            </a:r>
            <a:r>
              <a:rPr lang="en-GB" sz="900" dirty="0" smtClean="0">
                <a:latin typeface="Avenir LT Std 35 Light"/>
                <a:cs typeface="Avenir LT Std 35 Light"/>
              </a:rPr>
              <a:t>rules </a:t>
            </a:r>
            <a:r>
              <a:rPr lang="en-GB" sz="900" dirty="0" smtClean="0">
                <a:latin typeface="Avenir LT Std 35 Light"/>
                <a:cs typeface="Avenir LT Std 35 Light"/>
              </a:rPr>
              <a:t>which automates this process.</a:t>
            </a:r>
            <a:endParaRPr lang="en-US" sz="900" dirty="0" smtClean="0">
              <a:latin typeface="Avenir LT Std 35 Light"/>
              <a:cs typeface="Avenir LT Std 35 Light"/>
            </a:endParaRP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5107039" cy="415498"/>
          </a:xfrm>
          <a:prstGeom prst="rect">
            <a:avLst/>
          </a:prstGeom>
          <a:noFill/>
        </p:spPr>
        <p:txBody>
          <a:bodyPr wrap="none" rtlCol="0">
            <a:spAutoFit/>
          </a:bodyPr>
          <a:lstStyle/>
          <a:p>
            <a:r>
              <a:rPr lang="en-US" sz="2100" dirty="0" smtClean="0">
                <a:solidFill>
                  <a:srgbClr val="FFFFFF"/>
                </a:solidFill>
                <a:effectLst>
                  <a:outerShdw blurRad="38100" dist="38100" dir="2700000" algn="tl">
                    <a:srgbClr val="000000">
                      <a:alpha val="43137"/>
                    </a:srgbClr>
                  </a:outerShdw>
                </a:effectLst>
                <a:latin typeface="Rockwell"/>
                <a:cs typeface="Rockwell"/>
              </a:rPr>
              <a:t>Better Keywords </a:t>
            </a:r>
            <a:r>
              <a:rPr lang="en-US" sz="2100" dirty="0" smtClean="0">
                <a:solidFill>
                  <a:srgbClr val="FFFFFF"/>
                </a:solidFill>
                <a:effectLst>
                  <a:outerShdw blurRad="38100" dist="38100" dir="2700000" algn="tl">
                    <a:srgbClr val="000000">
                      <a:alpha val="43137"/>
                    </a:srgbClr>
                  </a:outerShdw>
                </a:effectLst>
                <a:latin typeface="Rockwell"/>
                <a:cs typeface="Rockwell"/>
              </a:rPr>
              <a:t>&amp;</a:t>
            </a:r>
            <a:r>
              <a:rPr lang="en-US" sz="2100" dirty="0" smtClean="0">
                <a:solidFill>
                  <a:srgbClr val="FFFFFF"/>
                </a:solidFill>
                <a:effectLst>
                  <a:outerShdw blurRad="38100" dist="38100" dir="2700000" algn="tl">
                    <a:srgbClr val="000000">
                      <a:alpha val="43137"/>
                    </a:srgbClr>
                  </a:outerShdw>
                </a:effectLst>
                <a:latin typeface="Rockwell"/>
                <a:cs typeface="Rockwell"/>
              </a:rPr>
              <a:t> </a:t>
            </a:r>
            <a:r>
              <a:rPr lang="en-US" sz="2100" dirty="0" smtClean="0">
                <a:solidFill>
                  <a:srgbClr val="FFFFFF"/>
                </a:solidFill>
                <a:effectLst>
                  <a:outerShdw blurRad="38100" dist="38100" dir="2700000" algn="tl">
                    <a:srgbClr val="000000">
                      <a:alpha val="43137"/>
                    </a:srgbClr>
                  </a:outerShdw>
                </a:effectLst>
                <a:latin typeface="Rockwell"/>
                <a:cs typeface="Rockwell"/>
              </a:rPr>
              <a:t>A</a:t>
            </a:r>
            <a:r>
              <a:rPr lang="en-US" sz="2100" dirty="0" smtClean="0">
                <a:solidFill>
                  <a:srgbClr val="FFFFFF"/>
                </a:solidFill>
                <a:effectLst>
                  <a:outerShdw blurRad="38100" dist="38100" dir="2700000" algn="tl">
                    <a:srgbClr val="000000">
                      <a:alpha val="43137"/>
                    </a:srgbClr>
                  </a:outerShdw>
                </a:effectLst>
                <a:latin typeface="Rockwell"/>
                <a:cs typeface="Rockwell"/>
              </a:rPr>
              <a:t>utomated </a:t>
            </a:r>
            <a:r>
              <a:rPr lang="en-US" sz="2100" dirty="0" smtClean="0">
                <a:solidFill>
                  <a:srgbClr val="FFFFFF"/>
                </a:solidFill>
                <a:effectLst>
                  <a:outerShdw blurRad="38100" dist="38100" dir="2700000" algn="tl">
                    <a:srgbClr val="000000">
                      <a:alpha val="43137"/>
                    </a:srgbClr>
                  </a:outerShdw>
                </a:effectLst>
                <a:latin typeface="Rockwell"/>
                <a:cs typeface="Rockwell"/>
              </a:rPr>
              <a:t>A</a:t>
            </a:r>
            <a:r>
              <a:rPr lang="en-US" sz="2100" dirty="0" smtClean="0">
                <a:solidFill>
                  <a:srgbClr val="FFFFFF"/>
                </a:solidFill>
                <a:effectLst>
                  <a:outerShdw blurRad="38100" dist="38100" dir="2700000" algn="tl">
                    <a:srgbClr val="000000">
                      <a:alpha val="43137"/>
                    </a:srgbClr>
                  </a:outerShdw>
                </a:effectLst>
                <a:latin typeface="Rockwell"/>
                <a:cs typeface="Rockwell"/>
              </a:rPr>
              <a:t>pproach</a:t>
            </a:r>
            <a:endParaRPr lang="en-US" sz="2100" dirty="0">
              <a:solidFill>
                <a:srgbClr val="FFFFFF"/>
              </a:solidFill>
              <a:effectLst>
                <a:outerShdw blurRad="38100" dist="38100" dir="2700000" algn="tl">
                  <a:srgbClr val="000000">
                    <a:alpha val="43137"/>
                  </a:srgbClr>
                </a:outerShdw>
              </a:effectLst>
              <a:latin typeface="Rockwell"/>
              <a:cs typeface="Rockwell"/>
            </a:endParaRPr>
          </a:p>
        </p:txBody>
      </p:sp>
      <p:pic>
        <p:nvPicPr>
          <p:cNvPr id="27" name="Picture 94" descr="Screen shot 2012-07-17 at 10.29.20.png"/>
          <p:cNvPicPr>
            <a:picLocks noChangeAspect="1"/>
          </p:cNvPicPr>
          <p:nvPr/>
        </p:nvPicPr>
        <p:blipFill>
          <a:blip r:embed="rId2"/>
          <a:srcRect/>
          <a:stretch>
            <a:fillRect/>
          </a:stretch>
        </p:blipFill>
        <p:spPr bwMode="auto">
          <a:xfrm>
            <a:off x="559075" y="2094982"/>
            <a:ext cx="390821" cy="344346"/>
          </a:xfrm>
          <a:prstGeom prst="rect">
            <a:avLst/>
          </a:prstGeom>
          <a:noFill/>
          <a:ln w="9525">
            <a:noFill/>
            <a:miter lim="800000"/>
            <a:headEnd/>
            <a:tailEnd/>
          </a:ln>
        </p:spPr>
      </p:pic>
      <p:pic>
        <p:nvPicPr>
          <p:cNvPr id="21" name="Picture 2"/>
          <p:cNvPicPr>
            <a:picLocks noChangeAspect="1" noChangeArrowheads="1"/>
          </p:cNvPicPr>
          <p:nvPr/>
        </p:nvPicPr>
        <p:blipFill>
          <a:blip r:embed="rId3"/>
          <a:srcRect l="75681" r="15064"/>
          <a:stretch>
            <a:fillRect/>
          </a:stretch>
        </p:blipFill>
        <p:spPr bwMode="auto">
          <a:xfrm>
            <a:off x="546469" y="1150761"/>
            <a:ext cx="565410" cy="550047"/>
          </a:xfrm>
          <a:prstGeom prst="rect">
            <a:avLst/>
          </a:prstGeom>
          <a:noFill/>
          <a:ln w="9525">
            <a:noFill/>
            <a:miter lim="800000"/>
            <a:headEnd/>
            <a:tailEnd/>
          </a:ln>
          <a:effectLst/>
        </p:spPr>
      </p:pic>
      <p:pic>
        <p:nvPicPr>
          <p:cNvPr id="23" name="Picture 22"/>
          <p:cNvPicPr>
            <a:picLocks noChangeAspect="1" noChangeArrowheads="1"/>
          </p:cNvPicPr>
          <p:nvPr/>
        </p:nvPicPr>
        <p:blipFill>
          <a:blip r:embed="rId4"/>
          <a:srcRect/>
          <a:stretch>
            <a:fillRect/>
          </a:stretch>
        </p:blipFill>
        <p:spPr bwMode="auto">
          <a:xfrm>
            <a:off x="7020272" y="1196752"/>
            <a:ext cx="1599146" cy="463372"/>
          </a:xfrm>
          <a:prstGeom prst="rect">
            <a:avLst/>
          </a:prstGeom>
          <a:noFill/>
          <a:ln w="9525">
            <a:noFill/>
            <a:miter lim="800000"/>
            <a:headEnd/>
            <a:tailEnd/>
          </a:ln>
        </p:spPr>
      </p:pic>
      <p:pic>
        <p:nvPicPr>
          <p:cNvPr id="3073" name="Picture 1"/>
          <p:cNvPicPr>
            <a:picLocks noChangeAspect="1" noChangeArrowheads="1"/>
          </p:cNvPicPr>
          <p:nvPr/>
        </p:nvPicPr>
        <p:blipFill>
          <a:blip r:embed="rId5"/>
          <a:srcRect/>
          <a:stretch>
            <a:fillRect/>
          </a:stretch>
        </p:blipFill>
        <p:spPr bwMode="auto">
          <a:xfrm>
            <a:off x="3491880" y="3861048"/>
            <a:ext cx="5473997" cy="2236131"/>
          </a:xfrm>
          <a:prstGeom prst="rect">
            <a:avLst/>
          </a:prstGeom>
          <a:noFill/>
          <a:ln w="9525">
            <a:noFill/>
            <a:miter lim="800000"/>
            <a:headEnd/>
            <a:tailEnd/>
          </a:ln>
        </p:spPr>
      </p:pic>
      <p:pic>
        <p:nvPicPr>
          <p:cNvPr id="3076" name="Picture 4"/>
          <p:cNvPicPr>
            <a:picLocks noChangeAspect="1" noChangeArrowheads="1"/>
          </p:cNvPicPr>
          <p:nvPr/>
        </p:nvPicPr>
        <p:blipFill>
          <a:blip r:embed="rId6"/>
          <a:srcRect/>
          <a:stretch>
            <a:fillRect/>
          </a:stretch>
        </p:blipFill>
        <p:spPr bwMode="auto">
          <a:xfrm>
            <a:off x="4572000" y="1916832"/>
            <a:ext cx="3203848" cy="1978847"/>
          </a:xfrm>
          <a:prstGeom prst="rect">
            <a:avLst/>
          </a:prstGeom>
          <a:noFill/>
          <a:ln w="9525">
            <a:noFill/>
            <a:miter lim="800000"/>
            <a:headEnd/>
            <a:tailEnd/>
          </a:ln>
        </p:spPr>
      </p:pic>
      <p:pic>
        <p:nvPicPr>
          <p:cNvPr id="24" name="Picture 10" descr="http://www.clarksvillage.co.uk/common/images/store_directory/Adidas-store_logo.jpeg"/>
          <p:cNvPicPr>
            <a:picLocks noChangeAspect="1" noChangeArrowheads="1"/>
          </p:cNvPicPr>
          <p:nvPr/>
        </p:nvPicPr>
        <p:blipFill>
          <a:blip r:embed="rId7">
            <a:clrChange>
              <a:clrFrom>
                <a:srgbClr val="E3B889"/>
              </a:clrFrom>
              <a:clrTo>
                <a:srgbClr val="E3B889">
                  <a:alpha val="0"/>
                </a:srgbClr>
              </a:clrTo>
            </a:clrChange>
          </a:blip>
          <a:srcRect/>
          <a:stretch>
            <a:fillRect/>
          </a:stretch>
        </p:blipFill>
        <p:spPr bwMode="auto">
          <a:xfrm>
            <a:off x="5436096" y="3140968"/>
            <a:ext cx="360040" cy="288032"/>
          </a:xfrm>
          <a:prstGeom prst="rect">
            <a:avLst/>
          </a:prstGeom>
          <a:noFill/>
        </p:spPr>
      </p:pic>
      <p:pic>
        <p:nvPicPr>
          <p:cNvPr id="25" name="Picture 24"/>
          <p:cNvPicPr>
            <a:picLocks noChangeAspect="1"/>
          </p:cNvPicPr>
          <p:nvPr/>
        </p:nvPicPr>
        <p:blipFill>
          <a:blip r:embed="rId8" cstate="print"/>
          <a:stretch>
            <a:fillRect/>
          </a:stretch>
        </p:blipFill>
        <p:spPr>
          <a:xfrm>
            <a:off x="539552" y="4005064"/>
            <a:ext cx="404853" cy="3600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6" name="Rectangle 5"/>
          <p:cNvSpPr/>
          <p:nvPr/>
        </p:nvSpPr>
        <p:spPr>
          <a:xfrm>
            <a:off x="467545" y="3284984"/>
            <a:ext cx="2808312" cy="1296144"/>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9095" y="1899821"/>
            <a:ext cx="2816761" cy="1313155"/>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980478" y="1917820"/>
            <a:ext cx="2225639" cy="1000274"/>
          </a:xfrm>
          <a:prstGeom prst="rect">
            <a:avLst/>
          </a:prstGeom>
          <a:noFill/>
        </p:spPr>
        <p:txBody>
          <a:bodyPr wrap="square" rtlCol="0">
            <a:spAutoFit/>
          </a:bodyPr>
          <a:lstStyle/>
          <a:p>
            <a:pPr lvl="0">
              <a:defRPr/>
            </a:pPr>
            <a:r>
              <a:rPr lang="en-US" sz="1400" dirty="0" smtClean="0">
                <a:solidFill>
                  <a:srgbClr val="8DC63F"/>
                </a:solidFill>
                <a:latin typeface="Rockwell"/>
                <a:cs typeface="Rockwell"/>
              </a:rPr>
              <a:t>Improved Resource</a:t>
            </a:r>
          </a:p>
          <a:p>
            <a:pPr lvl="0">
              <a:defRPr/>
            </a:pPr>
            <a:endParaRPr lang="en-US" sz="900" dirty="0" smtClean="0">
              <a:latin typeface="Avenir LT Std 35 Light"/>
              <a:cs typeface="Avenir LT Std 35 Light"/>
            </a:endParaRPr>
          </a:p>
          <a:p>
            <a:pPr lvl="0">
              <a:defRPr/>
            </a:pPr>
            <a:r>
              <a:rPr lang="en-US" sz="900" dirty="0" smtClean="0">
                <a:latin typeface="Avenir LT Std 35 Light"/>
                <a:cs typeface="Avenir LT Std 35 Light"/>
              </a:rPr>
              <a:t>A</a:t>
            </a:r>
            <a:r>
              <a:rPr lang="en-US" sz="900" dirty="0" smtClean="0">
                <a:latin typeface="Avenir LT Std 35 Light"/>
                <a:cs typeface="Avenir LT Std 35 Light"/>
              </a:rPr>
              <a:t>utomated </a:t>
            </a:r>
            <a:r>
              <a:rPr lang="en-US" sz="900" dirty="0" smtClean="0">
                <a:latin typeface="Avenir LT Std 35 Light"/>
                <a:cs typeface="Avenir LT Std 35 Light"/>
              </a:rPr>
              <a:t>solution improved </a:t>
            </a:r>
            <a:r>
              <a:rPr lang="en-US" sz="900" dirty="0" smtClean="0">
                <a:latin typeface="Avenir LT Std 35 Light"/>
                <a:cs typeface="Avenir LT Std 35 Light"/>
              </a:rPr>
              <a:t>resource. </a:t>
            </a:r>
            <a:r>
              <a:rPr lang="en-US" sz="900" dirty="0" smtClean="0">
                <a:latin typeface="Avenir LT Std 35 Light"/>
                <a:cs typeface="Avenir LT Std 35 Light"/>
              </a:rPr>
              <a:t>After the initial setup the feed is updated daily and </a:t>
            </a:r>
            <a:r>
              <a:rPr lang="en-US" sz="900" dirty="0" smtClean="0">
                <a:latin typeface="Avenir LT Std 35 Light"/>
                <a:cs typeface="Avenir LT Std 35 Light"/>
              </a:rPr>
              <a:t>the </a:t>
            </a:r>
            <a:r>
              <a:rPr lang="en-US" sz="900" dirty="0" smtClean="0">
                <a:latin typeface="Avenir LT Std 35 Light"/>
                <a:cs typeface="Avenir LT Std 35 Light"/>
              </a:rPr>
              <a:t>team </a:t>
            </a:r>
            <a:r>
              <a:rPr lang="en-US" sz="900" dirty="0" smtClean="0">
                <a:latin typeface="Avenir LT Std 35 Light"/>
                <a:cs typeface="Avenir LT Std 35 Light"/>
              </a:rPr>
              <a:t>only needs to check </a:t>
            </a:r>
            <a:r>
              <a:rPr lang="en-US" sz="900" dirty="0" smtClean="0">
                <a:latin typeface="Avenir LT Std 35 Light"/>
                <a:cs typeface="Avenir LT Std 35 Light"/>
              </a:rPr>
              <a:t>to make sure it’s all in order. </a:t>
            </a:r>
            <a:endParaRPr lang="en-US" sz="900" dirty="0" smtClean="0">
              <a:latin typeface="Avenir LT Std 35 Light"/>
              <a:cs typeface="Avenir LT Std 35 Light"/>
            </a:endParaRPr>
          </a:p>
        </p:txBody>
      </p:sp>
      <p:sp>
        <p:nvSpPr>
          <p:cNvPr id="10" name="Rounded Rectangle 9"/>
          <p:cNvSpPr/>
          <p:nvPr/>
        </p:nvSpPr>
        <p:spPr>
          <a:xfrm>
            <a:off x="536046" y="204871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39552" y="3717032"/>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71600" y="3284984"/>
            <a:ext cx="2225639" cy="1277273"/>
          </a:xfrm>
          <a:prstGeom prst="rect">
            <a:avLst/>
          </a:prstGeom>
          <a:noFill/>
        </p:spPr>
        <p:txBody>
          <a:bodyPr wrap="square" rtlCol="0">
            <a:spAutoFit/>
          </a:bodyPr>
          <a:lstStyle/>
          <a:p>
            <a:pPr>
              <a:defRPr/>
            </a:pPr>
            <a:r>
              <a:rPr lang="en-US" sz="1400" dirty="0" smtClean="0">
                <a:solidFill>
                  <a:srgbClr val="8DC63F"/>
                </a:solidFill>
                <a:latin typeface="Rockwell"/>
                <a:cs typeface="Rockwell"/>
              </a:rPr>
              <a:t>Better User Experience</a:t>
            </a:r>
          </a:p>
          <a:p>
            <a:endParaRPr lang="en-US" sz="900" dirty="0" smtClean="0">
              <a:latin typeface="Avenir LT Std 35 Light"/>
              <a:cs typeface="Avenir LT Std 35 Light"/>
            </a:endParaRPr>
          </a:p>
          <a:p>
            <a:r>
              <a:rPr lang="en-GB" sz="900" dirty="0" smtClean="0">
                <a:latin typeface="Avenir LT Std 35 Light"/>
                <a:cs typeface="Avenir LT Std 35 Light"/>
              </a:rPr>
              <a:t>The keywords are long tail and creative is specific to each individual product. </a:t>
            </a:r>
            <a:r>
              <a:rPr lang="en-GB" sz="900" dirty="0" smtClean="0">
                <a:latin typeface="Avenir LT Std 35 Light"/>
                <a:cs typeface="Avenir LT Std 35 Light"/>
              </a:rPr>
              <a:t>CTR improved &amp; </a:t>
            </a:r>
            <a:r>
              <a:rPr lang="en-GB" sz="900" dirty="0" smtClean="0">
                <a:latin typeface="Avenir LT Std 35 Light"/>
                <a:cs typeface="Avenir LT Std 35 Light"/>
              </a:rPr>
              <a:t>helping to provide a better </a:t>
            </a:r>
            <a:r>
              <a:rPr lang="en-GB" sz="900" dirty="0" smtClean="0">
                <a:latin typeface="Avenir LT Std 35 Light"/>
                <a:cs typeface="Avenir LT Std 35 Light"/>
              </a:rPr>
              <a:t>user </a:t>
            </a:r>
            <a:r>
              <a:rPr lang="en-GB" sz="900" dirty="0" smtClean="0">
                <a:latin typeface="Avenir LT Std 35 Light"/>
                <a:cs typeface="Avenir LT Std 35 Light"/>
              </a:rPr>
              <a:t>experience </a:t>
            </a:r>
            <a:r>
              <a:rPr lang="en-GB" sz="900" dirty="0" smtClean="0">
                <a:latin typeface="Avenir LT Std 35 Light"/>
                <a:cs typeface="Avenir LT Std 35 Light"/>
              </a:rPr>
              <a:t>by deeplinking the visitors directly </a:t>
            </a:r>
            <a:r>
              <a:rPr lang="en-GB" sz="900" dirty="0" smtClean="0">
                <a:latin typeface="Avenir LT Std 35 Light"/>
                <a:cs typeface="Avenir LT Std 35 Light"/>
              </a:rPr>
              <a:t>to the product that triggered the search.</a:t>
            </a:r>
            <a:endParaRPr lang="en-US" sz="900" dirty="0" smtClean="0">
              <a:latin typeface="Avenir LT Std 35 Light"/>
              <a:cs typeface="Avenir LT Std 35 Light"/>
            </a:endParaRP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5262979" cy="415498"/>
          </a:xfrm>
          <a:prstGeom prst="rect">
            <a:avLst/>
          </a:prstGeom>
          <a:noFill/>
        </p:spPr>
        <p:txBody>
          <a:bodyPr wrap="none" rtlCol="0">
            <a:spAutoFit/>
          </a:bodyPr>
          <a:lstStyle/>
          <a:p>
            <a:r>
              <a:rPr lang="en-US" sz="2100" dirty="0" smtClean="0">
                <a:solidFill>
                  <a:srgbClr val="FFFFFF"/>
                </a:solidFill>
                <a:effectLst>
                  <a:outerShdw blurRad="38100" dist="38100" dir="2700000" algn="tl">
                    <a:srgbClr val="000000">
                      <a:alpha val="43137"/>
                    </a:srgbClr>
                  </a:outerShdw>
                </a:effectLst>
                <a:latin typeface="Rockwell"/>
                <a:cs typeface="Rockwell"/>
              </a:rPr>
              <a:t>Improved Resource and User Experience</a:t>
            </a:r>
            <a:endParaRPr lang="en-US" sz="2100" b="0" i="0" dirty="0">
              <a:solidFill>
                <a:srgbClr val="FFFFFF"/>
              </a:solidFill>
              <a:effectLst>
                <a:outerShdw blurRad="38100" dist="38100" dir="2700000" algn="tl">
                  <a:srgbClr val="000000">
                    <a:alpha val="43137"/>
                  </a:srgbClr>
                </a:outerShdw>
              </a:effectLst>
              <a:latin typeface="Rockwell"/>
              <a:cs typeface="Rockwell"/>
            </a:endParaRPr>
          </a:p>
        </p:txBody>
      </p:sp>
      <p:pic>
        <p:nvPicPr>
          <p:cNvPr id="21" name="Picture 2"/>
          <p:cNvPicPr>
            <a:picLocks noChangeAspect="1" noChangeArrowheads="1"/>
          </p:cNvPicPr>
          <p:nvPr/>
        </p:nvPicPr>
        <p:blipFill>
          <a:blip r:embed="rId2"/>
          <a:srcRect l="60764" r="29794"/>
          <a:stretch>
            <a:fillRect/>
          </a:stretch>
        </p:blipFill>
        <p:spPr bwMode="auto">
          <a:xfrm>
            <a:off x="543236" y="1135760"/>
            <a:ext cx="604086" cy="576064"/>
          </a:xfrm>
          <a:prstGeom prst="rect">
            <a:avLst/>
          </a:prstGeom>
          <a:noFill/>
          <a:ln w="9525">
            <a:noFill/>
            <a:miter lim="800000"/>
            <a:headEnd/>
            <a:tailEnd/>
          </a:ln>
          <a:effectLst/>
        </p:spPr>
      </p:pic>
      <p:pic>
        <p:nvPicPr>
          <p:cNvPr id="23" name="Picture 22"/>
          <p:cNvPicPr>
            <a:picLocks noChangeAspect="1" noChangeArrowheads="1"/>
          </p:cNvPicPr>
          <p:nvPr/>
        </p:nvPicPr>
        <p:blipFill>
          <a:blip r:embed="rId3"/>
          <a:srcRect/>
          <a:stretch>
            <a:fillRect/>
          </a:stretch>
        </p:blipFill>
        <p:spPr bwMode="auto">
          <a:xfrm>
            <a:off x="7020272" y="1196752"/>
            <a:ext cx="1599146" cy="463372"/>
          </a:xfrm>
          <a:prstGeom prst="rect">
            <a:avLst/>
          </a:prstGeom>
          <a:noFill/>
          <a:ln w="9525">
            <a:noFill/>
            <a:miter lim="800000"/>
            <a:headEnd/>
            <a:tailEnd/>
          </a:ln>
        </p:spPr>
      </p:pic>
      <p:pic>
        <p:nvPicPr>
          <p:cNvPr id="2050" name="Picture 2" descr="http://www.earnmoney.pk/wp-content/uploads/2012/07/pic5.jpg"/>
          <p:cNvPicPr>
            <a:picLocks noChangeAspect="1" noChangeArrowheads="1"/>
          </p:cNvPicPr>
          <p:nvPr/>
        </p:nvPicPr>
        <p:blipFill>
          <a:blip r:embed="rId4"/>
          <a:srcRect/>
          <a:stretch>
            <a:fillRect/>
          </a:stretch>
        </p:blipFill>
        <p:spPr bwMode="auto">
          <a:xfrm>
            <a:off x="6444208" y="2708920"/>
            <a:ext cx="2544283" cy="1908212"/>
          </a:xfrm>
          <a:prstGeom prst="rect">
            <a:avLst/>
          </a:prstGeom>
          <a:noFill/>
        </p:spPr>
      </p:pic>
      <p:pic>
        <p:nvPicPr>
          <p:cNvPr id="2052" name="Picture 4" descr="http://www.backbayrealtygroup.com/blog/files/2012/11/increasinggraph.jpg"/>
          <p:cNvPicPr>
            <a:picLocks noChangeAspect="1" noChangeArrowheads="1"/>
          </p:cNvPicPr>
          <p:nvPr/>
        </p:nvPicPr>
        <p:blipFill>
          <a:blip r:embed="rId5"/>
          <a:srcRect/>
          <a:stretch>
            <a:fillRect/>
          </a:stretch>
        </p:blipFill>
        <p:spPr bwMode="auto">
          <a:xfrm>
            <a:off x="3203848" y="2996952"/>
            <a:ext cx="2304256" cy="1819149"/>
          </a:xfrm>
          <a:prstGeom prst="rect">
            <a:avLst/>
          </a:prstGeom>
          <a:noFill/>
        </p:spPr>
      </p:pic>
      <p:pic>
        <p:nvPicPr>
          <p:cNvPr id="2054" name="Picture 6" descr="https://encrypted-tbn0.gstatic.com/images?q=tbn:ANd9GcQ49XNCrWtcqQhwvrJLjdsZV-br9Y5_-PyN724VDRUm6KJtvfJuiQ"/>
          <p:cNvPicPr>
            <a:picLocks noChangeAspect="1" noChangeArrowheads="1"/>
          </p:cNvPicPr>
          <p:nvPr/>
        </p:nvPicPr>
        <p:blipFill>
          <a:blip r:embed="rId6"/>
          <a:srcRect/>
          <a:stretch>
            <a:fillRect/>
          </a:stretch>
        </p:blipFill>
        <p:spPr bwMode="auto">
          <a:xfrm>
            <a:off x="5436096" y="3356992"/>
            <a:ext cx="940283" cy="936104"/>
          </a:xfrm>
          <a:prstGeom prst="rect">
            <a:avLst/>
          </a:prstGeom>
          <a:noFill/>
        </p:spPr>
      </p:pic>
      <p:pic>
        <p:nvPicPr>
          <p:cNvPr id="24" name="Picture 10" descr="http://www.clarksvillage.co.uk/common/images/store_directory/Adidas-store_logo.jpeg"/>
          <p:cNvPicPr>
            <a:picLocks noChangeAspect="1" noChangeArrowheads="1"/>
          </p:cNvPicPr>
          <p:nvPr/>
        </p:nvPicPr>
        <p:blipFill>
          <a:blip r:embed="rId7"/>
          <a:srcRect/>
          <a:stretch>
            <a:fillRect/>
          </a:stretch>
        </p:blipFill>
        <p:spPr bwMode="auto">
          <a:xfrm>
            <a:off x="5292080" y="4797152"/>
            <a:ext cx="1224136" cy="1224136"/>
          </a:xfrm>
          <a:prstGeom prst="rect">
            <a:avLst/>
          </a:prstGeom>
          <a:noFill/>
        </p:spPr>
      </p:pic>
      <p:pic>
        <p:nvPicPr>
          <p:cNvPr id="31" name="Picture 102" descr="iProspect LOGOwTag.eps"/>
          <p:cNvPicPr>
            <a:picLocks noChangeAspect="1"/>
          </p:cNvPicPr>
          <p:nvPr/>
        </p:nvPicPr>
        <p:blipFill>
          <a:blip r:embed="rId8"/>
          <a:srcRect/>
          <a:stretch>
            <a:fillRect/>
          </a:stretch>
        </p:blipFill>
        <p:spPr bwMode="auto">
          <a:xfrm>
            <a:off x="4932040" y="1988840"/>
            <a:ext cx="2087084" cy="719791"/>
          </a:xfrm>
          <a:prstGeom prst="rect">
            <a:avLst/>
          </a:prstGeom>
          <a:noFill/>
          <a:ln w="9525">
            <a:noFill/>
            <a:miter lim="800000"/>
            <a:headEnd/>
            <a:tailEnd/>
          </a:ln>
        </p:spPr>
      </p:pic>
      <p:sp>
        <p:nvSpPr>
          <p:cNvPr id="32" name="Rectangle 31"/>
          <p:cNvSpPr/>
          <p:nvPr/>
        </p:nvSpPr>
        <p:spPr>
          <a:xfrm>
            <a:off x="467544" y="4653136"/>
            <a:ext cx="2808312" cy="144016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539551" y="5085184"/>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971600" y="4653136"/>
            <a:ext cx="2225639" cy="1554272"/>
          </a:xfrm>
          <a:prstGeom prst="rect">
            <a:avLst/>
          </a:prstGeom>
          <a:noFill/>
        </p:spPr>
        <p:txBody>
          <a:bodyPr wrap="square" rtlCol="0">
            <a:spAutoFit/>
          </a:bodyPr>
          <a:lstStyle/>
          <a:p>
            <a:pPr>
              <a:defRPr/>
            </a:pPr>
            <a:r>
              <a:rPr lang="en-US" sz="1400" dirty="0" smtClean="0">
                <a:solidFill>
                  <a:srgbClr val="8DC63F"/>
                </a:solidFill>
                <a:latin typeface="Rockwell"/>
                <a:cs typeface="Rockwell"/>
              </a:rPr>
              <a:t>Client Approval</a:t>
            </a:r>
          </a:p>
          <a:p>
            <a:endParaRPr lang="en-US" sz="900" dirty="0" smtClean="0">
              <a:latin typeface="Avenir LT Std 35 Light"/>
              <a:cs typeface="Avenir LT Std 35 Light"/>
            </a:endParaRPr>
          </a:p>
          <a:p>
            <a:r>
              <a:rPr lang="en-GB" sz="900" dirty="0" smtClean="0">
                <a:latin typeface="Avenir LT Std 35 Light"/>
                <a:cs typeface="Avenir LT Std 35 Light"/>
              </a:rPr>
              <a:t>A</a:t>
            </a:r>
            <a:r>
              <a:rPr lang="en-GB" sz="900" dirty="0" smtClean="0">
                <a:latin typeface="Avenir LT Std 35 Light"/>
                <a:cs typeface="Avenir LT Std 35 Light"/>
              </a:rPr>
              <a:t>didas </a:t>
            </a:r>
            <a:r>
              <a:rPr lang="en-GB" sz="900" dirty="0" smtClean="0">
                <a:latin typeface="Avenir LT Std 35 Light"/>
                <a:cs typeface="Avenir LT Std 35 Light"/>
              </a:rPr>
              <a:t>has been very interested with the overall activity and once the testing of the UK market has been completed they have voiced their interest in seeing this rolled out to all the other EU markets where this technology is </a:t>
            </a:r>
            <a:r>
              <a:rPr lang="en-GB" sz="900" dirty="0" smtClean="0">
                <a:latin typeface="Avenir LT Std 35 Light"/>
                <a:cs typeface="Avenir LT Std 35 Light"/>
              </a:rPr>
              <a:t>available.</a:t>
            </a:r>
            <a:endParaRPr lang="en-GB" sz="900" dirty="0" smtClean="0">
              <a:latin typeface="Avenir LT Std 35 Light"/>
              <a:cs typeface="Avenir LT Std 35 Light"/>
            </a:endParaRPr>
          </a:p>
          <a:p>
            <a:endParaRPr lang="en-US" sz="900" dirty="0" smtClean="0">
              <a:latin typeface="Avenir LT Std 35 Light"/>
              <a:cs typeface="Avenir LT Std 35 Light"/>
            </a:endParaRPr>
          </a:p>
        </p:txBody>
      </p:sp>
      <p:pic>
        <p:nvPicPr>
          <p:cNvPr id="36" name="Picture 35"/>
          <p:cNvPicPr>
            <a:picLocks noChangeAspect="1"/>
          </p:cNvPicPr>
          <p:nvPr/>
        </p:nvPicPr>
        <p:blipFill>
          <a:blip r:embed="rId9"/>
          <a:srcRect l="28190" t="16352" r="31446" b="11347"/>
          <a:stretch>
            <a:fillRect/>
          </a:stretch>
        </p:blipFill>
        <p:spPr>
          <a:xfrm>
            <a:off x="581980" y="5119456"/>
            <a:ext cx="360040" cy="376200"/>
          </a:xfrm>
          <a:prstGeom prst="rect">
            <a:avLst/>
          </a:prstGeom>
        </p:spPr>
      </p:pic>
      <p:pic>
        <p:nvPicPr>
          <p:cNvPr id="37" name="Picture 3" descr="E:\User.png"/>
          <p:cNvPicPr>
            <a:picLocks noChangeAspect="1" noChangeArrowheads="1"/>
          </p:cNvPicPr>
          <p:nvPr/>
        </p:nvPicPr>
        <p:blipFill>
          <a:blip r:embed="rId10" cstate="print"/>
          <a:srcRect/>
          <a:stretch>
            <a:fillRect/>
          </a:stretch>
        </p:blipFill>
        <p:spPr bwMode="auto">
          <a:xfrm>
            <a:off x="611560" y="3789040"/>
            <a:ext cx="320620" cy="216024"/>
          </a:xfrm>
          <a:prstGeom prst="rect">
            <a:avLst/>
          </a:prstGeom>
          <a:noFill/>
        </p:spPr>
      </p:pic>
      <p:pic>
        <p:nvPicPr>
          <p:cNvPr id="38" name="Picture 37"/>
          <p:cNvPicPr>
            <a:picLocks noChangeAspect="1"/>
          </p:cNvPicPr>
          <p:nvPr/>
        </p:nvPicPr>
        <p:blipFill>
          <a:blip r:embed="rId11" cstate="print"/>
          <a:stretch>
            <a:fillRect/>
          </a:stretch>
        </p:blipFill>
        <p:spPr>
          <a:xfrm>
            <a:off x="554360" y="2091184"/>
            <a:ext cx="404853" cy="360040"/>
          </a:xfrm>
          <a:prstGeom prst="rect">
            <a:avLst/>
          </a:prstGeom>
        </p:spPr>
      </p:pic>
    </p:spTree>
  </p:cSld>
  <p:clrMapOvr>
    <a:masterClrMapping/>
  </p:clrMapOvr>
</p:sld>
</file>

<file path=ppt/theme/theme1.xml><?xml version="1.0" encoding="utf-8"?>
<a:theme xmlns:a="http://schemas.openxmlformats.org/drawingml/2006/main" name="iProspect-Nov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prospect_110503">
  <a:themeElements>
    <a:clrScheme name="Custom 2">
      <a:dk1>
        <a:srgbClr val="455560"/>
      </a:dk1>
      <a:lt1>
        <a:srgbClr val="FFFFFF"/>
      </a:lt1>
      <a:dk2>
        <a:srgbClr val="8DC63F"/>
      </a:dk2>
      <a:lt2>
        <a:srgbClr val="8DC63F"/>
      </a:lt2>
      <a:accent1>
        <a:srgbClr val="F58026"/>
      </a:accent1>
      <a:accent2>
        <a:srgbClr val="1AA1D0"/>
      </a:accent2>
      <a:accent3>
        <a:srgbClr val="BB2618"/>
      </a:accent3>
      <a:accent4>
        <a:srgbClr val="1B4998"/>
      </a:accent4>
      <a:accent5>
        <a:srgbClr val="D7AF39"/>
      </a:accent5>
      <a:accent6>
        <a:srgbClr val="83817E"/>
      </a:accent6>
      <a:hlink>
        <a:srgbClr val="F58026"/>
      </a:hlink>
      <a:folHlink>
        <a:srgbClr val="45556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b="0" i="0" dirty="0">
            <a:latin typeface="Avenir LT Std 55 Roman"/>
            <a:cs typeface="Avenir LT Std 55 Roman"/>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914</TotalTime>
  <Words>511</Words>
  <Application>Microsoft Office PowerPoint</Application>
  <PresentationFormat>On-screen Show (4:3)</PresentationFormat>
  <Paragraphs>53</Paragraphs>
  <Slides>5</Slides>
  <Notes>0</Notes>
  <HiddenSlides>0</HiddenSlides>
  <MMClips>0</MMClips>
  <ScaleCrop>false</ScaleCrop>
  <HeadingPairs>
    <vt:vector size="4" baseType="variant">
      <vt:variant>
        <vt:lpstr>Theme</vt:lpstr>
      </vt:variant>
      <vt:variant>
        <vt:i4>3</vt:i4>
      </vt:variant>
      <vt:variant>
        <vt:lpstr>Slide Titles</vt:lpstr>
      </vt:variant>
      <vt:variant>
        <vt:i4>5</vt:i4>
      </vt:variant>
    </vt:vector>
  </HeadingPairs>
  <TitlesOfParts>
    <vt:vector size="8" baseType="lpstr">
      <vt:lpstr>iProspect-Nov2012</vt:lpstr>
      <vt:lpstr>2_Custom Design</vt:lpstr>
      <vt:lpstr>1_iprospect_110503</vt:lpstr>
      <vt:lpstr>Automating the Campaign Creation Process</vt:lpstr>
      <vt:lpstr>Background/Brief</vt:lpstr>
      <vt:lpstr>Challenge</vt:lpstr>
      <vt:lpstr>Strategy</vt:lpstr>
      <vt:lpstr>results</vt:lpstr>
    </vt:vector>
  </TitlesOfParts>
  <Company>Aegis Media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PPC Award Template</dc:title>
  <dc:creator>TJ Akar</dc:creator>
  <cp:lastModifiedBy>TJ Akar</cp:lastModifiedBy>
  <cp:revision>43</cp:revision>
  <dcterms:created xsi:type="dcterms:W3CDTF">2012-11-12T09:47:25Z</dcterms:created>
  <dcterms:modified xsi:type="dcterms:W3CDTF">2012-12-13T21:56:49Z</dcterms:modified>
</cp:coreProperties>
</file>